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1" r:id="rId1"/>
  </p:sldMasterIdLst>
  <p:sldIdLst>
    <p:sldId id="256" r:id="rId2"/>
    <p:sldId id="257" r:id="rId3"/>
    <p:sldId id="258" r:id="rId4"/>
    <p:sldId id="274" r:id="rId5"/>
    <p:sldId id="275" r:id="rId6"/>
    <p:sldId id="276" r:id="rId7"/>
    <p:sldId id="277" r:id="rId8"/>
    <p:sldId id="278" r:id="rId9"/>
    <p:sldId id="279" r:id="rId10"/>
    <p:sldId id="259" r:id="rId11"/>
    <p:sldId id="260" r:id="rId12"/>
    <p:sldId id="262" r:id="rId13"/>
    <p:sldId id="280" r:id="rId14"/>
    <p:sldId id="263" r:id="rId15"/>
    <p:sldId id="264" r:id="rId16"/>
    <p:sldId id="270" r:id="rId17"/>
    <p:sldId id="266" r:id="rId18"/>
    <p:sldId id="272" r:id="rId19"/>
    <p:sldId id="265" r:id="rId20"/>
    <p:sldId id="271" r:id="rId21"/>
    <p:sldId id="267" r:id="rId22"/>
    <p:sldId id="281" r:id="rId23"/>
    <p:sldId id="282" r:id="rId24"/>
    <p:sldId id="291" r:id="rId25"/>
    <p:sldId id="294" r:id="rId26"/>
    <p:sldId id="292" r:id="rId27"/>
    <p:sldId id="293" r:id="rId28"/>
    <p:sldId id="298" r:id="rId29"/>
    <p:sldId id="299" r:id="rId30"/>
    <p:sldId id="283" r:id="rId31"/>
    <p:sldId id="284" r:id="rId32"/>
    <p:sldId id="287" r:id="rId33"/>
    <p:sldId id="269" r:id="rId34"/>
    <p:sldId id="285" r:id="rId35"/>
    <p:sldId id="286" r:id="rId36"/>
    <p:sldId id="288" r:id="rId37"/>
    <p:sldId id="290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C3F87-E463-45C8-9AAF-F3EC1E891111}" v="4" dt="2024-04-08T09:36:04.833"/>
  </p1510:revLst>
</p1510:revInfo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n Cho" userId="e7c59230f1a5d426" providerId="LiveId" clId="{ABEC3F87-E463-45C8-9AAF-F3EC1E891111}"/>
    <pc:docChg chg="modSld">
      <pc:chgData name="Eun Cho" userId="e7c59230f1a5d426" providerId="LiveId" clId="{ABEC3F87-E463-45C8-9AAF-F3EC1E891111}" dt="2024-04-08T09:36:04.832" v="11" actId="20577"/>
      <pc:docMkLst>
        <pc:docMk/>
      </pc:docMkLst>
      <pc:sldChg chg="modSp mod">
        <pc:chgData name="Eun Cho" userId="e7c59230f1a5d426" providerId="LiveId" clId="{ABEC3F87-E463-45C8-9AAF-F3EC1E891111}" dt="2024-04-08T09:09:45.713" v="3" actId="14100"/>
        <pc:sldMkLst>
          <pc:docMk/>
          <pc:sldMk cId="0" sldId="276"/>
        </pc:sldMkLst>
        <pc:spChg chg="mod">
          <ac:chgData name="Eun Cho" userId="e7c59230f1a5d426" providerId="LiveId" clId="{ABEC3F87-E463-45C8-9AAF-F3EC1E891111}" dt="2024-04-08T09:09:45.713" v="3" actId="14100"/>
          <ac:spMkLst>
            <pc:docMk/>
            <pc:sldMk cId="0" sldId="276"/>
            <ac:spMk id="9" creationId="{00000000-0000-0000-0000-000000000000}"/>
          </ac:spMkLst>
        </pc:spChg>
        <pc:spChg chg="mod">
          <ac:chgData name="Eun Cho" userId="e7c59230f1a5d426" providerId="LiveId" clId="{ABEC3F87-E463-45C8-9AAF-F3EC1E891111}" dt="2024-04-08T09:02:20.710" v="0" actId="1076"/>
          <ac:spMkLst>
            <pc:docMk/>
            <pc:sldMk cId="0" sldId="276"/>
            <ac:spMk id="11" creationId="{00000000-0000-0000-0000-000000000000}"/>
          </ac:spMkLst>
        </pc:spChg>
      </pc:sldChg>
      <pc:sldChg chg="modSp mod">
        <pc:chgData name="Eun Cho" userId="e7c59230f1a5d426" providerId="LiveId" clId="{ABEC3F87-E463-45C8-9AAF-F3EC1E891111}" dt="2024-04-08T09:11:41.123" v="9" actId="20577"/>
        <pc:sldMkLst>
          <pc:docMk/>
          <pc:sldMk cId="0" sldId="279"/>
        </pc:sldMkLst>
        <pc:spChg chg="mod">
          <ac:chgData name="Eun Cho" userId="e7c59230f1a5d426" providerId="LiveId" clId="{ABEC3F87-E463-45C8-9AAF-F3EC1E891111}" dt="2024-04-08T09:11:41.123" v="9" actId="20577"/>
          <ac:spMkLst>
            <pc:docMk/>
            <pc:sldMk cId="0" sldId="279"/>
            <ac:spMk id="4" creationId="{00000000-0000-0000-0000-000000000000}"/>
          </ac:spMkLst>
        </pc:spChg>
      </pc:sldChg>
      <pc:sldChg chg="modSp">
        <pc:chgData name="Eun Cho" userId="e7c59230f1a5d426" providerId="LiveId" clId="{ABEC3F87-E463-45C8-9AAF-F3EC1E891111}" dt="2024-04-08T09:36:04.832" v="11" actId="20577"/>
        <pc:sldMkLst>
          <pc:docMk/>
          <pc:sldMk cId="0" sldId="294"/>
        </pc:sldMkLst>
        <pc:spChg chg="mod">
          <ac:chgData name="Eun Cho" userId="e7c59230f1a5d426" providerId="LiveId" clId="{ABEC3F87-E463-45C8-9AAF-F3EC1E891111}" dt="2024-04-08T09:36:04.832" v="11" actId="20577"/>
          <ac:spMkLst>
            <pc:docMk/>
            <pc:sldMk cId="0" sldId="294"/>
            <ac:spMk id="1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/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36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4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8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65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9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9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6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9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28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79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 spc="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>
              <a:defRPr sz="1000" spc="4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6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5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lang="en-US" sz="4800" kern="1200" cap="none" spc="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2606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101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야자수는 식물, 화이트 키보드, 커피를 안에 삽입하고, 펜을 사용하고, 펜을 사용합니다."/>
          <p:cNvPicPr>
            <a:picLocks noChangeAspect="1"/>
          </p:cNvPicPr>
          <p:nvPr/>
        </p:nvPicPr>
        <p:blipFill rotWithShape="1">
          <a:blip r:embed="rId2"/>
          <a:srcRect t="1800" b="1518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6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7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/>
          </a:ln>
          <a:effectLst>
            <a:softEdge rad="0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76054" y="2613547"/>
            <a:ext cx="4775075" cy="1630906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400">
                <a:solidFill>
                  <a:schemeClr val="tx1"/>
                </a:solidFill>
              </a:rPr>
              <a:t>그래프</a:t>
            </a:r>
            <a:br>
              <a:rPr lang="en-US" altLang="ko-KR" sz="4400">
                <a:solidFill>
                  <a:schemeClr val="tx1"/>
                </a:solidFill>
              </a:rPr>
            </a:br>
            <a:r>
              <a:rPr lang="en-US" altLang="ko-KR" sz="4400">
                <a:solidFill>
                  <a:schemeClr val="tx1"/>
                </a:solidFill>
              </a:rPr>
              <a:t>(BFS, DFS,</a:t>
            </a:r>
            <a:br>
              <a:rPr lang="en-US" altLang="ko-KR" sz="4400">
                <a:solidFill>
                  <a:schemeClr val="tx1"/>
                </a:solidFill>
              </a:rPr>
            </a:br>
            <a:r>
              <a:rPr lang="en-US" altLang="ko-KR" sz="4400">
                <a:solidFill>
                  <a:schemeClr val="tx1"/>
                </a:solidFill>
              </a:rPr>
              <a:t>Flood Fill)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defRPr/>
            </a:pPr>
            <a:r>
              <a:rPr lang="en-US" altLang="ko-KR"/>
              <a:t>C++</a:t>
            </a:r>
            <a:r>
              <a:rPr lang="ko-KR" altLang="en-US"/>
              <a:t>에서의 인접 리스트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970" y="2400239"/>
            <a:ext cx="5884034" cy="33335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89736" y="2944541"/>
            <a:ext cx="4793932" cy="202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46874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ko-KR" altLang="en-US"/>
              <a:t>그래프 생성</a:t>
            </a:r>
          </a:p>
        </p:txBody>
      </p:sp>
      <p:pic>
        <p:nvPicPr>
          <p:cNvPr id="4" name="내용 개체 틀 4"/>
          <p:cNvPicPr>
            <a:picLocks noGrp="1" noChangeAspect="1"/>
          </p:cNvPicPr>
          <p:nvPr/>
        </p:nvPicPr>
        <p:blipFill rotWithShape="1">
          <a:blip r:embed="rId2"/>
          <a:srcRect r="47320"/>
          <a:stretch>
            <a:fillRect/>
          </a:stretch>
        </p:blipFill>
        <p:spPr>
          <a:xfrm>
            <a:off x="616146" y="1778183"/>
            <a:ext cx="5270805" cy="39010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832105"/>
            <a:ext cx="5511407" cy="3793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23909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ko-KR" altLang="en-US"/>
              <a:t>정점 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5763" y="1739682"/>
            <a:ext cx="7980474" cy="4328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6385" y="931544"/>
            <a:ext cx="9319230" cy="295275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3099435" y="4297679"/>
            <a:ext cx="5993130" cy="1228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/>
              <a:t>node[i]</a:t>
            </a:r>
            <a:r>
              <a:rPr lang="ko-KR" altLang="en-US" sz="2500"/>
              <a:t>의 각 원소의 값을 하나씩 </a:t>
            </a:r>
            <a:r>
              <a:rPr lang="en-US" altLang="ko-KR" sz="2500"/>
              <a:t>x</a:t>
            </a:r>
            <a:r>
              <a:rPr lang="ko-KR" altLang="en-US" sz="2500"/>
              <a:t>에 할당</a:t>
            </a:r>
          </a:p>
          <a:p>
            <a:pPr lvl="0">
              <a:defRPr/>
            </a:pPr>
            <a:endParaRPr lang="ko-KR" altLang="en-US" sz="2500"/>
          </a:p>
          <a:p>
            <a:pPr lvl="0">
              <a:defRPr/>
            </a:pPr>
            <a:r>
              <a:rPr lang="ko-KR" altLang="en-US" sz="2500"/>
              <a:t>파이썬의 </a:t>
            </a:r>
            <a:r>
              <a:rPr lang="en-US" altLang="ko-KR" sz="2500"/>
              <a:t>for x in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9922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en-US" altLang="ko-KR"/>
              <a:t>DFS</a:t>
            </a:r>
            <a:r>
              <a:rPr lang="ko-KR" altLang="en-US"/>
              <a:t>와 </a:t>
            </a:r>
            <a:r>
              <a:rPr lang="en-US" altLang="ko-KR"/>
              <a:t>BFS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0787" y="1720557"/>
            <a:ext cx="10130425" cy="4486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53974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en-US" altLang="ko-KR"/>
              <a:t>DFS (Depth First Search)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7146569" y="2989421"/>
            <a:ext cx="4023360" cy="87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600"/>
              <a:t>DFS</a:t>
            </a:r>
            <a:r>
              <a:rPr lang="ko-KR" altLang="en-US" sz="2600"/>
              <a:t> 순서</a:t>
            </a:r>
          </a:p>
          <a:p>
            <a:pPr lvl="0" algn="ctr">
              <a:defRPr/>
            </a:pPr>
            <a:r>
              <a:rPr lang="en-US" altLang="ko-KR" sz="2600"/>
              <a:t>1</a:t>
            </a:r>
            <a:r>
              <a:rPr lang="ko-KR" altLang="en-US" sz="2600"/>
              <a:t>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2</a:t>
            </a:r>
            <a:r>
              <a:rPr lang="ko-KR" altLang="en-US" sz="2600"/>
              <a:t>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5</a:t>
            </a:r>
            <a:r>
              <a:rPr lang="ko-KR" altLang="en-US" sz="2600"/>
              <a:t>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6</a:t>
            </a:r>
            <a:r>
              <a:rPr lang="ko-KR" altLang="en-US" sz="2600"/>
              <a:t>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7</a:t>
            </a:r>
            <a:r>
              <a:rPr lang="ko-KR" altLang="en-US" sz="2600"/>
              <a:t>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3</a:t>
            </a:r>
            <a:r>
              <a:rPr lang="ko-KR" altLang="en-US" sz="2600"/>
              <a:t>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4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356" y="1348471"/>
            <a:ext cx="6153150" cy="4969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11064" y="669026"/>
            <a:ext cx="868631" cy="796745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5" name="타원 4"/>
          <p:cNvSpPr/>
          <p:nvPr/>
        </p:nvSpPr>
        <p:spPr>
          <a:xfrm>
            <a:off x="2762944" y="2116826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2</a:t>
            </a:r>
          </a:p>
        </p:txBody>
      </p:sp>
      <p:sp>
        <p:nvSpPr>
          <p:cNvPr id="6" name="타원 5"/>
          <p:cNvSpPr/>
          <p:nvPr/>
        </p:nvSpPr>
        <p:spPr>
          <a:xfrm>
            <a:off x="4511064" y="2086346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3</a:t>
            </a:r>
          </a:p>
        </p:txBody>
      </p:sp>
      <p:sp>
        <p:nvSpPr>
          <p:cNvPr id="7" name="타원 6"/>
          <p:cNvSpPr/>
          <p:nvPr/>
        </p:nvSpPr>
        <p:spPr>
          <a:xfrm>
            <a:off x="6313864" y="2002527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4</a:t>
            </a:r>
          </a:p>
        </p:txBody>
      </p:sp>
      <p:sp>
        <p:nvSpPr>
          <p:cNvPr id="8" name="타원 7"/>
          <p:cNvSpPr/>
          <p:nvPr/>
        </p:nvSpPr>
        <p:spPr>
          <a:xfrm>
            <a:off x="2770565" y="3739887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</a:p>
        </p:txBody>
      </p:sp>
      <p:sp>
        <p:nvSpPr>
          <p:cNvPr id="9" name="타원 8"/>
          <p:cNvSpPr/>
          <p:nvPr/>
        </p:nvSpPr>
        <p:spPr>
          <a:xfrm>
            <a:off x="1543744" y="5225786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6</a:t>
            </a:r>
          </a:p>
        </p:txBody>
      </p:sp>
      <p:sp>
        <p:nvSpPr>
          <p:cNvPr id="10" name="타원 9"/>
          <p:cNvSpPr/>
          <p:nvPr/>
        </p:nvSpPr>
        <p:spPr>
          <a:xfrm>
            <a:off x="3898324" y="5225785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7</a:t>
            </a:r>
          </a:p>
        </p:txBody>
      </p:sp>
      <p:cxnSp>
        <p:nvCxnSpPr>
          <p:cNvPr id="11" name="화살표 10"/>
          <p:cNvCxnSpPr>
            <a:endCxn id="5" idx="7"/>
          </p:cNvCxnSpPr>
          <p:nvPr/>
        </p:nvCxnSpPr>
        <p:spPr>
          <a:xfrm rot="10800000" flipV="1">
            <a:off x="3504368" y="1321998"/>
            <a:ext cx="1116962" cy="911509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화살표 11"/>
          <p:cNvCxnSpPr>
            <a:stCxn id="4" idx="4"/>
            <a:endCxn id="6" idx="0"/>
          </p:cNvCxnSpPr>
          <p:nvPr/>
        </p:nvCxnSpPr>
        <p:spPr>
          <a:xfrm rot="16200000" flipH="1">
            <a:off x="4635092" y="1776058"/>
            <a:ext cx="620574" cy="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3" name="화살표 12"/>
          <p:cNvCxnSpPr>
            <a:stCxn id="4" idx="5"/>
            <a:endCxn id="7" idx="1"/>
          </p:cNvCxnSpPr>
          <p:nvPr/>
        </p:nvCxnSpPr>
        <p:spPr>
          <a:xfrm>
            <a:off x="5252487" y="1349090"/>
            <a:ext cx="1188584" cy="770117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4" name="화살표 13"/>
          <p:cNvCxnSpPr>
            <a:stCxn id="5" idx="4"/>
            <a:endCxn id="8" idx="0"/>
          </p:cNvCxnSpPr>
          <p:nvPr/>
        </p:nvCxnSpPr>
        <p:spPr>
          <a:xfrm rot="16200000" flipH="1">
            <a:off x="2787913" y="3322919"/>
            <a:ext cx="826315" cy="762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5" name="화살표 14"/>
          <p:cNvCxnSpPr>
            <a:stCxn id="8" idx="3"/>
            <a:endCxn id="9" idx="7"/>
          </p:cNvCxnSpPr>
          <p:nvPr/>
        </p:nvCxnSpPr>
        <p:spPr>
          <a:xfrm rot="5400000">
            <a:off x="2130213" y="4574906"/>
            <a:ext cx="922515" cy="612605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6" name="화살표 15"/>
          <p:cNvCxnSpPr>
            <a:stCxn id="8" idx="5"/>
            <a:endCxn id="10" idx="1"/>
          </p:cNvCxnSpPr>
          <p:nvPr/>
        </p:nvCxnSpPr>
        <p:spPr>
          <a:xfrm rot="16200000" flipH="1">
            <a:off x="3307503" y="4624437"/>
            <a:ext cx="922514" cy="513543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7" name="화살표 16"/>
          <p:cNvCxnSpPr>
            <a:stCxn id="6" idx="3"/>
            <a:endCxn id="8" idx="7"/>
          </p:cNvCxnSpPr>
          <p:nvPr/>
        </p:nvCxnSpPr>
        <p:spPr>
          <a:xfrm rot="10800000" flipV="1">
            <a:off x="3511988" y="2766411"/>
            <a:ext cx="1126284" cy="1090156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8" name="화살표 17"/>
          <p:cNvCxnSpPr>
            <a:stCxn id="10" idx="0"/>
            <a:endCxn id="6" idx="4"/>
          </p:cNvCxnSpPr>
          <p:nvPr/>
        </p:nvCxnSpPr>
        <p:spPr>
          <a:xfrm rot="5400000" flipH="1" flipV="1">
            <a:off x="3467663" y="3748068"/>
            <a:ext cx="2342693" cy="61274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9" name="가로 글상자 18"/>
          <p:cNvSpPr txBox="1"/>
          <p:nvPr/>
        </p:nvSpPr>
        <p:spPr>
          <a:xfrm>
            <a:off x="7199909" y="2989421"/>
            <a:ext cx="4023360" cy="87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DFS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순서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1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2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6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7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3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293" y="2186270"/>
            <a:ext cx="11169412" cy="40642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915" y="867994"/>
            <a:ext cx="8784093" cy="1077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2968" y="626049"/>
            <a:ext cx="9806064" cy="3744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7250" y="4603811"/>
            <a:ext cx="8597499" cy="14769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3514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en-US" altLang="ko-KR"/>
              <a:t>BFS (Breadth First Search)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7161809" y="2989421"/>
            <a:ext cx="4023360" cy="87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600"/>
              <a:t>BFS</a:t>
            </a:r>
            <a:r>
              <a:rPr lang="ko-KR" altLang="en-US" sz="2600"/>
              <a:t> 순서</a:t>
            </a:r>
          </a:p>
          <a:p>
            <a:pPr lvl="0" algn="ctr">
              <a:defRPr/>
            </a:pPr>
            <a:r>
              <a:rPr lang="en-US" altLang="ko-KR" sz="2600"/>
              <a:t>1</a:t>
            </a:r>
            <a:r>
              <a:rPr lang="ko-KR" altLang="en-US" sz="2600"/>
              <a:t>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2</a:t>
            </a:r>
            <a:r>
              <a:rPr lang="ko-KR" altLang="en-US" sz="2600"/>
              <a:t>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5</a:t>
            </a:r>
            <a:r>
              <a:rPr lang="ko-KR" altLang="en-US" sz="2600"/>
              <a:t> </a:t>
            </a:r>
            <a:r>
              <a:rPr lang="en-US" altLang="ko-KR" sz="2600"/>
              <a:t>- 4</a:t>
            </a:r>
            <a:r>
              <a:rPr lang="ko-KR" altLang="en-US" sz="2600"/>
              <a:t>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6</a:t>
            </a:r>
            <a:r>
              <a:rPr lang="ko-KR" altLang="en-US" sz="2600"/>
              <a:t>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7</a:t>
            </a:r>
            <a:r>
              <a:rPr lang="ko-KR" altLang="en-US" sz="2600"/>
              <a:t>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3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1243" y="1559930"/>
            <a:ext cx="5635679" cy="4625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A8F17-B867-4B42-BBB5-29CB6E76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그래프를 만드는 법</a:t>
            </a:r>
            <a:r>
              <a:rPr lang="en-US" altLang="ko-KR" dirty="0"/>
              <a:t> – </a:t>
            </a:r>
            <a:r>
              <a:rPr lang="ko-KR" altLang="en-US" dirty="0"/>
              <a:t>인접 행렬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D1A205A-A0BE-13A3-A1EA-7D4FEB7DF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076" y="2195718"/>
            <a:ext cx="6810462" cy="35759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A2C5E-16FD-848B-5C32-409AE74359CB}"/>
              </a:ext>
            </a:extLst>
          </p:cNvPr>
          <p:cNvSpPr txBox="1"/>
          <p:nvPr/>
        </p:nvSpPr>
        <p:spPr>
          <a:xfrm>
            <a:off x="7779388" y="2275512"/>
            <a:ext cx="3797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구현이 쉽다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특정 </a:t>
            </a:r>
            <a:r>
              <a:rPr lang="ko-KR" altLang="en-US" dirty="0" err="1"/>
              <a:t>정점간의</a:t>
            </a:r>
            <a:r>
              <a:rPr lang="ko-KR" altLang="en-US" dirty="0"/>
              <a:t> 연결 유무를 판단할 때 </a:t>
            </a:r>
            <a:r>
              <a:rPr lang="en-US" altLang="ko-KR" dirty="0"/>
              <a:t>O(1)</a:t>
            </a:r>
            <a:r>
              <a:rPr lang="ko-KR" altLang="en-US" dirty="0"/>
              <a:t>이라는 시간 복잡도를 가진다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문제에서 요구하는 노드의 개수가 많아지면 메모리 사용량이 커진다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특정 정점에 연결된 정점들을 출력할 때 </a:t>
            </a:r>
            <a:r>
              <a:rPr lang="en-US" altLang="ko-KR" dirty="0"/>
              <a:t>O(N)</a:t>
            </a:r>
            <a:r>
              <a:rPr lang="ko-KR" altLang="en-US" dirty="0"/>
              <a:t>이 걸림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134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945012" y="684266"/>
            <a:ext cx="868631" cy="796745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5" name="타원 4"/>
          <p:cNvSpPr/>
          <p:nvPr/>
        </p:nvSpPr>
        <p:spPr>
          <a:xfrm>
            <a:off x="2196892" y="2132067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2</a:t>
            </a:r>
          </a:p>
        </p:txBody>
      </p:sp>
      <p:sp>
        <p:nvSpPr>
          <p:cNvPr id="6" name="타원 5"/>
          <p:cNvSpPr/>
          <p:nvPr/>
        </p:nvSpPr>
        <p:spPr>
          <a:xfrm>
            <a:off x="3945012" y="2101586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</a:p>
        </p:txBody>
      </p:sp>
      <p:sp>
        <p:nvSpPr>
          <p:cNvPr id="7" name="타원 6"/>
          <p:cNvSpPr/>
          <p:nvPr/>
        </p:nvSpPr>
        <p:spPr>
          <a:xfrm>
            <a:off x="5747812" y="2071108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4</a:t>
            </a:r>
          </a:p>
        </p:txBody>
      </p:sp>
      <p:sp>
        <p:nvSpPr>
          <p:cNvPr id="8" name="타원 7"/>
          <p:cNvSpPr/>
          <p:nvPr/>
        </p:nvSpPr>
        <p:spPr>
          <a:xfrm>
            <a:off x="2204513" y="3755127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6</a:t>
            </a:r>
          </a:p>
        </p:txBody>
      </p:sp>
      <p:sp>
        <p:nvSpPr>
          <p:cNvPr id="9" name="타원 8"/>
          <p:cNvSpPr/>
          <p:nvPr/>
        </p:nvSpPr>
        <p:spPr>
          <a:xfrm>
            <a:off x="977692" y="5241026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7</a:t>
            </a:r>
          </a:p>
        </p:txBody>
      </p:sp>
      <p:sp>
        <p:nvSpPr>
          <p:cNvPr id="10" name="타원 9"/>
          <p:cNvSpPr/>
          <p:nvPr/>
        </p:nvSpPr>
        <p:spPr>
          <a:xfrm>
            <a:off x="3332272" y="5241025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3</a:t>
            </a:r>
          </a:p>
        </p:txBody>
      </p:sp>
      <p:cxnSp>
        <p:nvCxnSpPr>
          <p:cNvPr id="11" name="화살표 10"/>
          <p:cNvCxnSpPr>
            <a:endCxn id="5" idx="7"/>
          </p:cNvCxnSpPr>
          <p:nvPr/>
        </p:nvCxnSpPr>
        <p:spPr>
          <a:xfrm rot="10800000" flipV="1">
            <a:off x="2938316" y="1337238"/>
            <a:ext cx="1116962" cy="911509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화살표 11"/>
          <p:cNvCxnSpPr>
            <a:stCxn id="4" idx="4"/>
            <a:endCxn id="6" idx="0"/>
          </p:cNvCxnSpPr>
          <p:nvPr/>
        </p:nvCxnSpPr>
        <p:spPr>
          <a:xfrm rot="16200000" flipH="1">
            <a:off x="4069040" y="1791299"/>
            <a:ext cx="620574" cy="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3" name="화살표 12"/>
          <p:cNvCxnSpPr>
            <a:stCxn id="4" idx="5"/>
            <a:endCxn id="7" idx="1"/>
          </p:cNvCxnSpPr>
          <p:nvPr/>
        </p:nvCxnSpPr>
        <p:spPr>
          <a:xfrm>
            <a:off x="4686435" y="1364331"/>
            <a:ext cx="1188584" cy="823458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4" name="화살표 13"/>
          <p:cNvCxnSpPr>
            <a:stCxn id="5" idx="4"/>
            <a:endCxn id="8" idx="0"/>
          </p:cNvCxnSpPr>
          <p:nvPr/>
        </p:nvCxnSpPr>
        <p:spPr>
          <a:xfrm rot="16200000" flipH="1">
            <a:off x="2221861" y="3338159"/>
            <a:ext cx="826315" cy="762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5" name="화살표 14"/>
          <p:cNvCxnSpPr>
            <a:stCxn id="8" idx="3"/>
            <a:endCxn id="9" idx="7"/>
          </p:cNvCxnSpPr>
          <p:nvPr/>
        </p:nvCxnSpPr>
        <p:spPr>
          <a:xfrm rot="5400000">
            <a:off x="1564161" y="4590146"/>
            <a:ext cx="922515" cy="612605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6" name="화살표 15"/>
          <p:cNvCxnSpPr>
            <a:stCxn id="8" idx="5"/>
            <a:endCxn id="10" idx="1"/>
          </p:cNvCxnSpPr>
          <p:nvPr/>
        </p:nvCxnSpPr>
        <p:spPr>
          <a:xfrm rot="16200000" flipH="1">
            <a:off x="2741451" y="4639677"/>
            <a:ext cx="922514" cy="513543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7" name="화살표 16"/>
          <p:cNvCxnSpPr>
            <a:stCxn id="6" idx="3"/>
            <a:endCxn id="8" idx="7"/>
          </p:cNvCxnSpPr>
          <p:nvPr/>
        </p:nvCxnSpPr>
        <p:spPr>
          <a:xfrm rot="10800000" flipV="1">
            <a:off x="2945936" y="2781651"/>
            <a:ext cx="1126284" cy="1090156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8" name="화살표 17"/>
          <p:cNvCxnSpPr>
            <a:stCxn id="10" idx="0"/>
            <a:endCxn id="6" idx="4"/>
          </p:cNvCxnSpPr>
          <p:nvPr/>
        </p:nvCxnSpPr>
        <p:spPr>
          <a:xfrm rot="5400000" flipH="1" flipV="1">
            <a:off x="2901611" y="3763308"/>
            <a:ext cx="2342693" cy="61274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9" name="가로 글상자 18"/>
          <p:cNvSpPr txBox="1"/>
          <p:nvPr/>
        </p:nvSpPr>
        <p:spPr>
          <a:xfrm>
            <a:off x="7283728" y="3507580"/>
            <a:ext cx="4023360" cy="128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BFS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순서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(Queue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에 담기는 순서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)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1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2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4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6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7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3</a:t>
            </a:r>
          </a:p>
        </p:txBody>
      </p:sp>
      <p:cxnSp>
        <p:nvCxnSpPr>
          <p:cNvPr id="20" name="선 19"/>
          <p:cNvCxnSpPr/>
          <p:nvPr/>
        </p:nvCxnSpPr>
        <p:spPr>
          <a:xfrm>
            <a:off x="6983730" y="1501139"/>
            <a:ext cx="4732020" cy="762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>
            <a:off x="6983730" y="2270760"/>
            <a:ext cx="4792980" cy="7620"/>
          </a:xfrm>
          <a:prstGeom prst="line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22" name="가로 글상자 21"/>
          <p:cNvSpPr txBox="1"/>
          <p:nvPr/>
        </p:nvSpPr>
        <p:spPr>
          <a:xfrm>
            <a:off x="9102091" y="815340"/>
            <a:ext cx="901065" cy="361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Queue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7479030" y="990599"/>
            <a:ext cx="670558" cy="361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front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10908031" y="990600"/>
            <a:ext cx="699134" cy="363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back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052309" y="1554480"/>
            <a:ext cx="632460" cy="662939"/>
          </a:xfrm>
          <a:prstGeom prst="rect">
            <a:avLst/>
          </a:prstGeom>
          <a:solidFill>
            <a:srgbClr val="FFCEB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760970" y="1554480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2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462010" y="1562100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102088" y="1562100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4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772648" y="1554480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6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427968" y="1554481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7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1075669" y="1546860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543" y="980944"/>
            <a:ext cx="10868913" cy="4896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8468" y="772394"/>
            <a:ext cx="6250799" cy="54175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1424" y="2965015"/>
            <a:ext cx="4109678" cy="927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945012" y="684266"/>
            <a:ext cx="868631" cy="796745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5" name="타원 4"/>
          <p:cNvSpPr/>
          <p:nvPr/>
        </p:nvSpPr>
        <p:spPr>
          <a:xfrm>
            <a:off x="2196892" y="2132067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2</a:t>
            </a:r>
          </a:p>
        </p:txBody>
      </p:sp>
      <p:sp>
        <p:nvSpPr>
          <p:cNvPr id="6" name="타원 5"/>
          <p:cNvSpPr/>
          <p:nvPr/>
        </p:nvSpPr>
        <p:spPr>
          <a:xfrm>
            <a:off x="3945012" y="2101586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</a:p>
        </p:txBody>
      </p:sp>
      <p:sp>
        <p:nvSpPr>
          <p:cNvPr id="7" name="타원 6"/>
          <p:cNvSpPr/>
          <p:nvPr/>
        </p:nvSpPr>
        <p:spPr>
          <a:xfrm>
            <a:off x="5747812" y="2071108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4</a:t>
            </a:r>
          </a:p>
        </p:txBody>
      </p:sp>
      <p:sp>
        <p:nvSpPr>
          <p:cNvPr id="8" name="타원 7"/>
          <p:cNvSpPr/>
          <p:nvPr/>
        </p:nvSpPr>
        <p:spPr>
          <a:xfrm>
            <a:off x="2204513" y="3755127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6</a:t>
            </a:r>
          </a:p>
        </p:txBody>
      </p:sp>
      <p:sp>
        <p:nvSpPr>
          <p:cNvPr id="9" name="타원 8"/>
          <p:cNvSpPr/>
          <p:nvPr/>
        </p:nvSpPr>
        <p:spPr>
          <a:xfrm>
            <a:off x="977692" y="5241026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7</a:t>
            </a:r>
          </a:p>
        </p:txBody>
      </p:sp>
      <p:sp>
        <p:nvSpPr>
          <p:cNvPr id="10" name="타원 9"/>
          <p:cNvSpPr/>
          <p:nvPr/>
        </p:nvSpPr>
        <p:spPr>
          <a:xfrm>
            <a:off x="3332272" y="5241025"/>
            <a:ext cx="868631" cy="7967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3</a:t>
            </a:r>
          </a:p>
        </p:txBody>
      </p:sp>
      <p:cxnSp>
        <p:nvCxnSpPr>
          <p:cNvPr id="11" name="화살표 10"/>
          <p:cNvCxnSpPr>
            <a:endCxn id="5" idx="7"/>
          </p:cNvCxnSpPr>
          <p:nvPr/>
        </p:nvCxnSpPr>
        <p:spPr>
          <a:xfrm rot="10800000" flipV="1">
            <a:off x="2938316" y="1337238"/>
            <a:ext cx="1116962" cy="911509"/>
          </a:xfrm>
          <a:prstGeom prst="straightConnector1">
            <a:avLst/>
          </a:prstGeom>
          <a:ln w="38100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화살표 11"/>
          <p:cNvCxnSpPr>
            <a:stCxn id="4" idx="4"/>
            <a:endCxn id="6" idx="0"/>
          </p:cNvCxnSpPr>
          <p:nvPr/>
        </p:nvCxnSpPr>
        <p:spPr>
          <a:xfrm rot="16200000" flipH="1">
            <a:off x="4069040" y="1791299"/>
            <a:ext cx="620574" cy="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3" name="화살표 12"/>
          <p:cNvCxnSpPr>
            <a:stCxn id="4" idx="5"/>
            <a:endCxn id="7" idx="1"/>
          </p:cNvCxnSpPr>
          <p:nvPr/>
        </p:nvCxnSpPr>
        <p:spPr>
          <a:xfrm>
            <a:off x="4686435" y="1364331"/>
            <a:ext cx="1188584" cy="823458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4" name="화살표 13"/>
          <p:cNvCxnSpPr>
            <a:stCxn id="5" idx="4"/>
            <a:endCxn id="8" idx="0"/>
          </p:cNvCxnSpPr>
          <p:nvPr/>
        </p:nvCxnSpPr>
        <p:spPr>
          <a:xfrm rot="16200000" flipH="1">
            <a:off x="2221861" y="3338159"/>
            <a:ext cx="826315" cy="762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5" name="화살표 14"/>
          <p:cNvCxnSpPr>
            <a:stCxn id="8" idx="3"/>
            <a:endCxn id="9" idx="7"/>
          </p:cNvCxnSpPr>
          <p:nvPr/>
        </p:nvCxnSpPr>
        <p:spPr>
          <a:xfrm rot="5400000">
            <a:off x="1564161" y="4590146"/>
            <a:ext cx="922515" cy="612605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6" name="화살표 15"/>
          <p:cNvCxnSpPr>
            <a:stCxn id="8" idx="5"/>
            <a:endCxn id="10" idx="1"/>
          </p:cNvCxnSpPr>
          <p:nvPr/>
        </p:nvCxnSpPr>
        <p:spPr>
          <a:xfrm rot="16200000" flipH="1">
            <a:off x="2741451" y="4639677"/>
            <a:ext cx="922514" cy="513543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7" name="화살표 16"/>
          <p:cNvCxnSpPr>
            <a:stCxn id="6" idx="3"/>
            <a:endCxn id="8" idx="7"/>
          </p:cNvCxnSpPr>
          <p:nvPr/>
        </p:nvCxnSpPr>
        <p:spPr>
          <a:xfrm rot="10800000" flipV="1">
            <a:off x="2945936" y="2781651"/>
            <a:ext cx="1126284" cy="1090156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8" name="화살표 17"/>
          <p:cNvCxnSpPr>
            <a:stCxn id="10" idx="0"/>
            <a:endCxn id="6" idx="4"/>
          </p:cNvCxnSpPr>
          <p:nvPr/>
        </p:nvCxnSpPr>
        <p:spPr>
          <a:xfrm rot="5400000" flipH="1" flipV="1">
            <a:off x="2901611" y="3763308"/>
            <a:ext cx="2342693" cy="612740"/>
          </a:xfrm>
          <a:prstGeom prst="straightConnector1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9" name="가로 글상자 18"/>
          <p:cNvSpPr txBox="1"/>
          <p:nvPr/>
        </p:nvSpPr>
        <p:spPr>
          <a:xfrm>
            <a:off x="7283728" y="3507580"/>
            <a:ext cx="4023360" cy="128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BFS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순서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(Queue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에 담기는 순서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)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1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2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4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6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3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7</a:t>
            </a:r>
          </a:p>
        </p:txBody>
      </p:sp>
      <p:cxnSp>
        <p:nvCxnSpPr>
          <p:cNvPr id="20" name="선 19"/>
          <p:cNvCxnSpPr/>
          <p:nvPr/>
        </p:nvCxnSpPr>
        <p:spPr>
          <a:xfrm>
            <a:off x="6983730" y="1501139"/>
            <a:ext cx="4732020" cy="762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>
            <a:off x="6983730" y="2270760"/>
            <a:ext cx="4792980" cy="7620"/>
          </a:xfrm>
          <a:prstGeom prst="line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22" name="가로 글상자 21"/>
          <p:cNvSpPr txBox="1"/>
          <p:nvPr/>
        </p:nvSpPr>
        <p:spPr>
          <a:xfrm>
            <a:off x="9102091" y="815340"/>
            <a:ext cx="901065" cy="361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Queue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7479030" y="990599"/>
            <a:ext cx="670558" cy="361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front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10908031" y="990600"/>
            <a:ext cx="699134" cy="363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back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052309" y="1554480"/>
            <a:ext cx="632460" cy="662939"/>
          </a:xfrm>
          <a:prstGeom prst="rect">
            <a:avLst/>
          </a:prstGeom>
          <a:solidFill>
            <a:srgbClr val="FFCEB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760970" y="1554480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2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462010" y="1562100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102088" y="1562100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4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772648" y="1554480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6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092922" y="1566462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7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440667" y="1552851"/>
            <a:ext cx="632460" cy="662939"/>
          </a:xfrm>
          <a:prstGeom prst="rect">
            <a:avLst/>
          </a:prstGeom>
          <a:solidFill>
            <a:srgbClr val="FFCEB0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689"/>
                                      </p:to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7957"/>
            <a:ext cx="10058400" cy="1129145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4000"/>
              <a:t>바이러스 </a:t>
            </a:r>
            <a:r>
              <a:rPr lang="en-US" altLang="ko-KR" sz="4000"/>
              <a:t>-</a:t>
            </a:r>
            <a:r>
              <a:rPr lang="ko-KR" altLang="en-US" sz="4000"/>
              <a:t> </a:t>
            </a:r>
            <a:r>
              <a:rPr lang="en-US" altLang="ko-KR" sz="4000"/>
              <a:t>2606</a:t>
            </a:r>
          </a:p>
        </p:txBody>
      </p:sp>
      <p:sp>
        <p:nvSpPr>
          <p:cNvPr id="4" name="세로 글상자 3"/>
          <p:cNvSpPr txBox="1"/>
          <p:nvPr/>
        </p:nvSpPr>
        <p:spPr>
          <a:xfrm>
            <a:off x="1489710" y="1965613"/>
            <a:ext cx="475556" cy="36610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가로 글상자 4"/>
          <p:cNvSpPr txBox="1"/>
          <p:nvPr/>
        </p:nvSpPr>
        <p:spPr>
          <a:xfrm>
            <a:off x="1073468" y="2504381"/>
            <a:ext cx="10045064" cy="160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>
                <a:hlinkClick r:id="rId2"/>
              </a:rPr>
              <a:t>https://www.acmicpc.net/problem/2606</a:t>
            </a:r>
            <a:endParaRPr lang="en-US" altLang="ko-KR" sz="2500"/>
          </a:p>
          <a:p>
            <a:pPr lvl="0" algn="ctr">
              <a:defRPr/>
            </a:pPr>
            <a:endParaRPr lang="en-US" altLang="ko-KR" sz="2500"/>
          </a:p>
          <a:p>
            <a:pPr lvl="0" algn="ctr">
              <a:defRPr/>
            </a:pPr>
            <a:endParaRPr lang="en-US" altLang="ko-KR" sz="2500"/>
          </a:p>
          <a:p>
            <a:pPr lvl="0" algn="ctr">
              <a:defRPr/>
            </a:pPr>
            <a:r>
              <a:rPr lang="ko-KR" altLang="en-US" sz="2500"/>
              <a:t>문제에서 요구하는 것 </a:t>
            </a:r>
            <a:r>
              <a:rPr lang="en-US" altLang="ko-KR" sz="2500"/>
              <a:t>: </a:t>
            </a:r>
            <a:r>
              <a:rPr lang="ko-KR" altLang="en-US" sz="2500"/>
              <a:t>정점 </a:t>
            </a:r>
            <a:r>
              <a:rPr lang="en-US" altLang="ko-KR" sz="2500"/>
              <a:t>1</a:t>
            </a:r>
            <a:r>
              <a:rPr lang="ko-KR" altLang="en-US" sz="2500"/>
              <a:t>과 연결된 정점들이 총 몇개인가</a:t>
            </a:r>
            <a:r>
              <a:rPr lang="en-US" altLang="ko-KR" sz="250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065318" y="770658"/>
            <a:ext cx="1030431" cy="900545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5" name="타원 4"/>
          <p:cNvSpPr/>
          <p:nvPr/>
        </p:nvSpPr>
        <p:spPr>
          <a:xfrm>
            <a:off x="1459922" y="2828058"/>
            <a:ext cx="1030431" cy="900545"/>
          </a:xfrm>
          <a:prstGeom prst="ellipse">
            <a:avLst/>
          </a:prstGeom>
          <a:solidFill>
            <a:schemeClr val="lt1">
              <a:alpha val="100000"/>
            </a:scheme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2</a:t>
            </a:r>
          </a:p>
        </p:txBody>
      </p:sp>
      <p:sp>
        <p:nvSpPr>
          <p:cNvPr id="6" name="타원 5"/>
          <p:cNvSpPr/>
          <p:nvPr/>
        </p:nvSpPr>
        <p:spPr>
          <a:xfrm>
            <a:off x="4594515" y="2762249"/>
            <a:ext cx="1030431" cy="900545"/>
          </a:xfrm>
          <a:prstGeom prst="ellipse">
            <a:avLst/>
          </a:prstGeom>
          <a:solidFill>
            <a:schemeClr val="lt1">
              <a:alpha val="100000"/>
            </a:scheme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3</a:t>
            </a:r>
          </a:p>
        </p:txBody>
      </p:sp>
      <p:sp>
        <p:nvSpPr>
          <p:cNvPr id="7" name="타원 6"/>
          <p:cNvSpPr/>
          <p:nvPr/>
        </p:nvSpPr>
        <p:spPr>
          <a:xfrm>
            <a:off x="3009899" y="4750377"/>
            <a:ext cx="1030431" cy="900545"/>
          </a:xfrm>
          <a:prstGeom prst="ellipse">
            <a:avLst/>
          </a:prstGeom>
          <a:solidFill>
            <a:schemeClr val="lt1">
              <a:alpha val="100000"/>
            </a:scheme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4</a:t>
            </a:r>
          </a:p>
        </p:txBody>
      </p:sp>
      <p:sp>
        <p:nvSpPr>
          <p:cNvPr id="8" name="타원 7"/>
          <p:cNvSpPr/>
          <p:nvPr/>
        </p:nvSpPr>
        <p:spPr>
          <a:xfrm>
            <a:off x="6811241" y="1693718"/>
            <a:ext cx="1030431" cy="900545"/>
          </a:xfrm>
          <a:prstGeom prst="ellipse">
            <a:avLst/>
          </a:prstGeom>
          <a:solidFill>
            <a:schemeClr val="lt1">
              <a:alpha val="100000"/>
            </a:scheme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</a:p>
        </p:txBody>
      </p:sp>
      <p:sp>
        <p:nvSpPr>
          <p:cNvPr id="9" name="타원 8"/>
          <p:cNvSpPr/>
          <p:nvPr/>
        </p:nvSpPr>
        <p:spPr>
          <a:xfrm>
            <a:off x="6819904" y="3905249"/>
            <a:ext cx="1030431" cy="900545"/>
          </a:xfrm>
          <a:prstGeom prst="ellipse">
            <a:avLst/>
          </a:prstGeom>
          <a:solidFill>
            <a:schemeClr val="lt1">
              <a:alpha val="100000"/>
            </a:schemeClr>
          </a:solidFill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6</a:t>
            </a:r>
          </a:p>
        </p:txBody>
      </p:sp>
      <p:cxnSp>
        <p:nvCxnSpPr>
          <p:cNvPr id="10" name="선 9"/>
          <p:cNvCxnSpPr>
            <a:stCxn id="4" idx="5"/>
            <a:endCxn id="6" idx="0"/>
          </p:cNvCxnSpPr>
          <p:nvPr/>
        </p:nvCxnSpPr>
        <p:spPr>
          <a:xfrm rot="16200000" flipH="1">
            <a:off x="3915825" y="1568344"/>
            <a:ext cx="1222927" cy="1164884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선 10"/>
          <p:cNvCxnSpPr>
            <a:stCxn id="4" idx="3"/>
            <a:endCxn id="5" idx="0"/>
          </p:cNvCxnSpPr>
          <p:nvPr/>
        </p:nvCxnSpPr>
        <p:spPr>
          <a:xfrm rot="5400000">
            <a:off x="1951312" y="1563149"/>
            <a:ext cx="1288736" cy="1241083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2" name="선 11"/>
          <p:cNvCxnSpPr>
            <a:stCxn id="6" idx="4"/>
            <a:endCxn id="7" idx="7"/>
          </p:cNvCxnSpPr>
          <p:nvPr/>
        </p:nvCxnSpPr>
        <p:spPr>
          <a:xfrm rot="10800000" flipV="1">
            <a:off x="3889427" y="3662795"/>
            <a:ext cx="1220303" cy="1219464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3" name="선 12"/>
          <p:cNvCxnSpPr>
            <a:stCxn id="5" idx="4"/>
            <a:endCxn id="7" idx="1"/>
          </p:cNvCxnSpPr>
          <p:nvPr/>
        </p:nvCxnSpPr>
        <p:spPr>
          <a:xfrm>
            <a:off x="1975138" y="3728604"/>
            <a:ext cx="1185664" cy="1153655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4" name="선 13"/>
          <p:cNvCxnSpPr>
            <a:stCxn id="8" idx="4"/>
            <a:endCxn id="9" idx="0"/>
          </p:cNvCxnSpPr>
          <p:nvPr/>
        </p:nvCxnSpPr>
        <p:spPr>
          <a:xfrm rot="16200000" flipH="1">
            <a:off x="6675296" y="3245425"/>
            <a:ext cx="1310985" cy="8662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5" name="가로 글상자 14"/>
          <p:cNvSpPr txBox="1"/>
          <p:nvPr/>
        </p:nvSpPr>
        <p:spPr>
          <a:xfrm>
            <a:off x="8992466" y="3197023"/>
            <a:ext cx="178606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dirty="0"/>
              <a:t>Answer =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7D8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7D8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7D8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7D8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5598" y="1542761"/>
            <a:ext cx="7360804" cy="47901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50235" y="518968"/>
            <a:ext cx="6201413" cy="1005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3044" y="851766"/>
            <a:ext cx="9725912" cy="5154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222499" y="724707"/>
          <a:ext cx="7747000" cy="540858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6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222499" y="724707"/>
          <a:ext cx="7747000" cy="540858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6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607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A1595-587A-557A-F30A-BEB66E9E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그래프를 만드는 법 </a:t>
            </a:r>
            <a:r>
              <a:rPr lang="en-US" altLang="ko-KR" dirty="0"/>
              <a:t>– </a:t>
            </a:r>
            <a:r>
              <a:rPr lang="ko-KR" altLang="en-US" dirty="0"/>
              <a:t>인접 리스트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487E6-1E62-9617-5625-1836E2134EE1}"/>
              </a:ext>
            </a:extLst>
          </p:cNvPr>
          <p:cNvSpPr txBox="1"/>
          <p:nvPr/>
        </p:nvSpPr>
        <p:spPr>
          <a:xfrm>
            <a:off x="7776594" y="2357064"/>
            <a:ext cx="34143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간선의 개수에 비례하는 메모리만 차지한다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간선의 개수가 </a:t>
            </a:r>
            <a:r>
              <a:rPr lang="en-US" altLang="ko-KR" dirty="0"/>
              <a:t>E</a:t>
            </a:r>
            <a:r>
              <a:rPr lang="ko-KR" altLang="en-US" dirty="0"/>
              <a:t>개일 때 </a:t>
            </a:r>
            <a:r>
              <a:rPr lang="en-US" altLang="ko-KR" dirty="0"/>
              <a:t>O(E)</a:t>
            </a:r>
            <a:r>
              <a:rPr lang="ko-KR" altLang="en-US" dirty="0"/>
              <a:t>만에 모든 정점을 탐색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특정 </a:t>
            </a:r>
            <a:r>
              <a:rPr lang="ko-KR" altLang="en-US" dirty="0" err="1"/>
              <a:t>정점간의</a:t>
            </a:r>
            <a:r>
              <a:rPr lang="ko-KR" altLang="en-US" dirty="0"/>
              <a:t> 연결 유무를 확인할 때 정점의 개수를 </a:t>
            </a:r>
            <a:r>
              <a:rPr lang="en-US" altLang="ko-KR" dirty="0"/>
              <a:t>V</a:t>
            </a:r>
            <a:r>
              <a:rPr lang="ko-KR" altLang="en-US" dirty="0"/>
              <a:t>개라고 하면 </a:t>
            </a:r>
            <a:r>
              <a:rPr lang="en-US" altLang="ko-KR" dirty="0"/>
              <a:t>O(V) </a:t>
            </a:r>
            <a:r>
              <a:rPr lang="ko-KR" altLang="en-US" dirty="0"/>
              <a:t>만큼 걸린다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5D19634-54C0-7C39-CE23-3E8A77772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796" y="2226435"/>
            <a:ext cx="6694228" cy="3278626"/>
          </a:xfrm>
        </p:spPr>
      </p:pic>
    </p:spTree>
    <p:extLst>
      <p:ext uri="{BB962C8B-B14F-4D97-AF65-F5344CB8AC3E}">
        <p14:creationId xmlns:p14="http://schemas.microsoft.com/office/powerpoint/2010/main" val="257715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 sz="3000"/>
              <a:t>다차원 배열의 어떤 칸과 연결된 영역을 찾는 알고리즘</a:t>
            </a:r>
            <a:endParaRPr lang="en-US" altLang="ko-KR" sz="3000"/>
          </a:p>
          <a:p>
            <a:pPr marL="0" lvl="0" indent="0">
              <a:buNone/>
              <a:defRPr/>
            </a:pPr>
            <a:endParaRPr lang="en-US" altLang="ko-KR" sz="3000"/>
          </a:p>
          <a:p>
            <a:pPr marL="0" lvl="0" indent="0">
              <a:buNone/>
              <a:defRPr/>
            </a:pPr>
            <a:r>
              <a:rPr lang="en-US" altLang="ko-KR" sz="3000"/>
              <a:t>1. DFS</a:t>
            </a:r>
            <a:r>
              <a:rPr lang="ko-KR" altLang="en-US" sz="3000"/>
              <a:t>를 사용하여 재귀 함수를 통해 구현</a:t>
            </a:r>
          </a:p>
          <a:p>
            <a:pPr marL="0" lvl="0" indent="0">
              <a:buNone/>
              <a:defRPr/>
            </a:pPr>
            <a:endParaRPr lang="ko-KR" altLang="en-US" sz="3000"/>
          </a:p>
          <a:p>
            <a:pPr marL="0" lvl="0" indent="0">
              <a:buNone/>
              <a:defRPr/>
            </a:pPr>
            <a:r>
              <a:rPr lang="en-US" altLang="ko-KR" sz="3000"/>
              <a:t>2.</a:t>
            </a:r>
            <a:r>
              <a:rPr lang="ko-KR" altLang="en-US" sz="3000"/>
              <a:t> </a:t>
            </a:r>
            <a:r>
              <a:rPr lang="en-US" altLang="ko-KR" sz="3000"/>
              <a:t>BFS</a:t>
            </a:r>
            <a:r>
              <a:rPr lang="ko-KR" altLang="en-US" sz="3000"/>
              <a:t> 알고리즘을 사용하여 </a:t>
            </a:r>
            <a:r>
              <a:rPr lang="en-US" altLang="ko-KR" sz="3000"/>
              <a:t>Queue</a:t>
            </a:r>
            <a:r>
              <a:rPr lang="ko-KR" altLang="en-US" sz="3000"/>
              <a:t>를 통해 구현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1066800" y="538210"/>
            <a:ext cx="10058400" cy="137160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marL="0" lvl="0" indent="0" algn="ctr" defTabSz="914400" rtl="0" eaLnBrk="1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800" b="0" i="0" u="none" strike="noStrike" kern="1200" cap="none" spc="70" normalizeH="0" baseline="0">
                <a:solidFill>
                  <a:srgbClr val="262626"/>
                </a:solidFill>
                <a:effectLst/>
                <a:latin typeface="Microsoft GothicNeo"/>
                <a:ea typeface="맑은 고딕"/>
                <a:cs typeface="Microsoft GothicNeo"/>
              </a:rPr>
              <a:t>Flood Fill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7963" y="1754138"/>
            <a:ext cx="5016072" cy="40058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6800" y="422953"/>
            <a:ext cx="10058400" cy="1371600"/>
          </a:xfrm>
        </p:spPr>
        <p:txBody>
          <a:bodyPr lIns="109728" tIns="109728" rIns="109728" bIns="91440" anchor="ctr"/>
          <a:lstStyle/>
          <a:p>
            <a:pPr marL="0" lvl="0" indent="0" algn="ctr" defTabSz="914400" rtl="0" eaLnBrk="1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800" b="0" i="0" u="none" strike="noStrike" kern="1200" cap="none" spc="70" normalizeH="0" baseline="0">
                <a:solidFill>
                  <a:srgbClr val="262626"/>
                </a:solidFill>
                <a:effectLst/>
                <a:latin typeface="Microsoft GothicNeo"/>
                <a:ea typeface="맑은 고딕"/>
                <a:cs typeface="Microsoft GothicNeo"/>
              </a:rPr>
              <a:t>Flood Fill</a:t>
            </a:r>
            <a:r>
              <a:rPr kumimoji="0" lang="ko-KR" altLang="en-US" sz="4800" b="0" i="0" u="none" strike="noStrike" kern="1200" cap="none" spc="70" normalizeH="0" baseline="0">
                <a:solidFill>
                  <a:srgbClr val="262626"/>
                </a:solidFill>
                <a:effectLst/>
                <a:latin typeface="Microsoft GothicNeo"/>
                <a:ea typeface="맑은 고딕"/>
                <a:cs typeface="맑은 고딕"/>
              </a:rPr>
              <a:t> </a:t>
            </a:r>
            <a:r>
              <a:rPr kumimoji="0" lang="en-US" altLang="ko-KR" sz="4800" b="0" i="0" u="none" strike="noStrike" kern="1200" cap="none" spc="70" normalizeH="0" baseline="0">
                <a:solidFill>
                  <a:srgbClr val="262626"/>
                </a:solidFill>
                <a:effectLst/>
                <a:latin typeface="Microsoft GothicNeo"/>
                <a:ea typeface="맑은 고딕"/>
                <a:cs typeface="Microsoft GothicNeo"/>
              </a:rPr>
              <a:t>(DFS)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64203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en-US" altLang="ko-KR"/>
              <a:t>Flood Fill</a:t>
            </a:r>
            <a:r>
              <a:rPr lang="ko-KR" altLang="en-US"/>
              <a:t> </a:t>
            </a:r>
            <a:r>
              <a:rPr lang="en-US" altLang="ko-KR"/>
              <a:t>(BFS)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2399" y="1926694"/>
            <a:ext cx="4267200" cy="3825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64203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en-US" altLang="ko-KR"/>
              <a:t>Flood Fill</a:t>
            </a:r>
            <a:r>
              <a:rPr lang="ko-KR" altLang="en-US"/>
              <a:t> </a:t>
            </a:r>
            <a:r>
              <a:rPr lang="en-US" altLang="ko-KR"/>
              <a:t>(BFS)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3840" y="1371033"/>
            <a:ext cx="8304320" cy="4729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68153"/>
            <a:ext cx="10058400" cy="1123689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500"/>
              <a:t>격자에서의 완전탐색</a:t>
            </a:r>
            <a:endParaRPr lang="en-US" altLang="ko-KR" sz="350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936750" y="2191712"/>
          <a:ext cx="8318500" cy="38126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07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316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300">
                          <a:solidFill>
                            <a:schemeClr val="dk1"/>
                          </a:solidFill>
                        </a:rPr>
                        <a:t>(y - 1, 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16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300">
                          <a:solidFill>
                            <a:schemeClr val="dk1"/>
                          </a:solidFill>
                        </a:rPr>
                        <a:t>(y, x - 1)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300">
                          <a:solidFill>
                            <a:schemeClr val="dk1"/>
                          </a:solidFill>
                        </a:rPr>
                        <a:t>(y, 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300">
                          <a:solidFill>
                            <a:schemeClr val="dk1"/>
                          </a:solidFill>
                        </a:rPr>
                        <a:t>(y, x + 1)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16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300">
                          <a:solidFill>
                            <a:schemeClr val="dk1"/>
                          </a:solidFill>
                        </a:rPr>
                        <a:t>(y + 1, 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16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자유형 5"/>
          <p:cNvSpPr/>
          <p:nvPr/>
        </p:nvSpPr>
        <p:spPr>
          <a:xfrm>
            <a:off x="1325163" y="2220720"/>
            <a:ext cx="407082" cy="3776300"/>
          </a:xfrm>
          <a:custGeom>
            <a:avLst/>
            <a:gdLst>
              <a:gd name="connsiteX0" fmla="*/ 389336 w 407082"/>
              <a:gd name="connsiteY0" fmla="*/ -3993 h 3776300"/>
              <a:gd name="connsiteX1" fmla="*/ -322 w 407082"/>
              <a:gd name="connsiteY1" fmla="*/ 1857711 h 3776300"/>
              <a:gd name="connsiteX2" fmla="*/ 406654 w 407082"/>
              <a:gd name="connsiteY2" fmla="*/ 3780029 h 37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082" h="3776300">
                <a:moveTo>
                  <a:pt x="389336" y="-3993"/>
                </a:moveTo>
                <a:cubicBezTo>
                  <a:pt x="324393" y="306290"/>
                  <a:pt x="-3208" y="1227040"/>
                  <a:pt x="-322" y="1857711"/>
                </a:cubicBezTo>
                <a:cubicBezTo>
                  <a:pt x="2563" y="2488381"/>
                  <a:pt x="338825" y="3459643"/>
                  <a:pt x="406654" y="3780029"/>
                </a:cubicBezTo>
              </a:path>
            </a:pathLst>
          </a:cu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" name="자유형 6"/>
          <p:cNvSpPr/>
          <p:nvPr/>
        </p:nvSpPr>
        <p:spPr>
          <a:xfrm>
            <a:off x="2013650" y="1869876"/>
            <a:ext cx="8121754" cy="225614"/>
          </a:xfrm>
          <a:custGeom>
            <a:avLst/>
            <a:gdLst>
              <a:gd name="connsiteX0" fmla="*/ -4740 w 8121754"/>
              <a:gd name="connsiteY0" fmla="*/ 225623 h 225614"/>
              <a:gd name="connsiteX1" fmla="*/ 4073691 w 8121754"/>
              <a:gd name="connsiteY1" fmla="*/ 487 h 225614"/>
              <a:gd name="connsiteX2" fmla="*/ 8126145 w 8121754"/>
              <a:gd name="connsiteY2" fmla="*/ 165009 h 22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1754" h="225614">
                <a:moveTo>
                  <a:pt x="-4740" y="225623"/>
                </a:moveTo>
                <a:cubicBezTo>
                  <a:pt x="674997" y="188100"/>
                  <a:pt x="2718543" y="10589"/>
                  <a:pt x="4073691" y="487"/>
                </a:cubicBezTo>
                <a:cubicBezTo>
                  <a:pt x="5428838" y="-9615"/>
                  <a:pt x="7450736" y="137589"/>
                  <a:pt x="8126145" y="165009"/>
                </a:cubicBezTo>
              </a:path>
            </a:pathLst>
          </a:cu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8" name="가로 글상자 7"/>
          <p:cNvSpPr txBox="1"/>
          <p:nvPr/>
        </p:nvSpPr>
        <p:spPr>
          <a:xfrm>
            <a:off x="5912167" y="1402772"/>
            <a:ext cx="367665" cy="362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X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808498" y="3867150"/>
            <a:ext cx="370523" cy="362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1652" y="752766"/>
            <a:ext cx="6245514" cy="5352468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7472789" y="3249843"/>
            <a:ext cx="4229626" cy="358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=&gt;</a:t>
            </a:r>
            <a:r>
              <a:rPr lang="ko-KR" altLang="en-US"/>
              <a:t> 코드도 너무 길어지고 비효율적이다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348184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en-US" altLang="ko-KR" sz="3500"/>
              <a:t>dx dy </a:t>
            </a:r>
            <a:r>
              <a:rPr lang="ko-KR" altLang="en-US" sz="3500"/>
              <a:t>테크닉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269" y="1456749"/>
            <a:ext cx="10417462" cy="482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348184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en-US" altLang="ko-KR" sz="3500"/>
              <a:t>dx dy </a:t>
            </a:r>
            <a:r>
              <a:rPr lang="ko-KR" altLang="en-US" sz="3500"/>
              <a:t>테크닉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2893172" y="1775111"/>
            <a:ext cx="6405655" cy="4281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/>
              <a:t>k = 0</a:t>
            </a:r>
            <a:r>
              <a:rPr lang="ko-KR" altLang="en-US" sz="2500"/>
              <a:t>일 때</a:t>
            </a:r>
          </a:p>
          <a:p>
            <a:pPr lvl="0">
              <a:defRPr/>
            </a:pPr>
            <a:r>
              <a:rPr lang="en-US" altLang="ko-KR" sz="2500"/>
              <a:t>dx[0] = 1, dy[0] = 0</a:t>
            </a:r>
            <a:r>
              <a:rPr lang="ko-KR" altLang="en-US" sz="2500"/>
              <a:t> 이므로 </a:t>
            </a:r>
            <a:r>
              <a:rPr lang="en-US" altLang="ko-KR" sz="2500"/>
              <a:t>y, x + 1</a:t>
            </a:r>
            <a:r>
              <a:rPr lang="ko-KR" altLang="en-US" sz="2500"/>
              <a:t> 을 탐색</a:t>
            </a:r>
          </a:p>
          <a:p>
            <a:pPr lvl="0">
              <a:defRPr/>
            </a:pPr>
            <a:endParaRPr lang="ko-KR" altLang="en-US" sz="2500"/>
          </a:p>
          <a:p>
            <a:pPr lvl="0">
              <a:defRPr/>
            </a:pPr>
            <a:r>
              <a:rPr lang="en-US" altLang="ko-KR" sz="2500"/>
              <a:t>k = 1</a:t>
            </a:r>
            <a:r>
              <a:rPr lang="ko-KR" altLang="en-US" sz="2500"/>
              <a:t>일 때</a:t>
            </a:r>
          </a:p>
          <a:p>
            <a:pPr lvl="0">
              <a:defRPr/>
            </a:pPr>
            <a:r>
              <a:rPr lang="en-US" altLang="ko-KR" sz="2500"/>
              <a:t>dx[1] = 0, dy[1] = 1</a:t>
            </a:r>
            <a:r>
              <a:rPr lang="ko-KR" altLang="en-US" sz="2500"/>
              <a:t> 이므로 </a:t>
            </a:r>
            <a:r>
              <a:rPr lang="en-US" altLang="ko-KR" sz="2500"/>
              <a:t>y</a:t>
            </a:r>
            <a:r>
              <a:rPr lang="ko-KR" altLang="en-US" sz="2500"/>
              <a:t> </a:t>
            </a:r>
            <a:r>
              <a:rPr lang="en-US" altLang="ko-KR" sz="2500"/>
              <a:t>+</a:t>
            </a:r>
            <a:r>
              <a:rPr lang="ko-KR" altLang="en-US" sz="2500"/>
              <a:t> </a:t>
            </a:r>
            <a:r>
              <a:rPr lang="en-US" altLang="ko-KR" sz="2500"/>
              <a:t>1, x</a:t>
            </a:r>
            <a:r>
              <a:rPr lang="ko-KR" altLang="en-US" sz="2500"/>
              <a:t> 를 탐색</a:t>
            </a:r>
          </a:p>
          <a:p>
            <a:pPr lvl="0">
              <a:defRPr/>
            </a:pPr>
            <a:endParaRPr lang="ko-KR" altLang="en-US" sz="2500"/>
          </a:p>
          <a:p>
            <a:pPr lvl="0">
              <a:defRPr/>
            </a:pPr>
            <a:r>
              <a:rPr lang="en-US" altLang="ko-KR" sz="2500"/>
              <a:t>k = 2</a:t>
            </a:r>
            <a:r>
              <a:rPr lang="ko-KR" altLang="en-US" sz="2500"/>
              <a:t>일 때</a:t>
            </a:r>
          </a:p>
          <a:p>
            <a:pPr lvl="0">
              <a:defRPr/>
            </a:pPr>
            <a:r>
              <a:rPr lang="en-US" altLang="ko-KR" sz="2500"/>
              <a:t>dx[2] = -1, dy[2] = 0</a:t>
            </a:r>
            <a:r>
              <a:rPr lang="ko-KR" altLang="en-US" sz="2500"/>
              <a:t> 이므로 </a:t>
            </a:r>
            <a:r>
              <a:rPr lang="en-US" altLang="ko-KR" sz="2500"/>
              <a:t>y, x - 1</a:t>
            </a:r>
            <a:r>
              <a:rPr lang="ko-KR" altLang="en-US" sz="2500"/>
              <a:t> 을 탐색</a:t>
            </a:r>
          </a:p>
          <a:p>
            <a:pPr lvl="0">
              <a:defRPr/>
            </a:pPr>
            <a:endParaRPr lang="ko-KR" altLang="en-US" sz="2500"/>
          </a:p>
          <a:p>
            <a:pPr lvl="0">
              <a:defRPr/>
            </a:pPr>
            <a:r>
              <a:rPr lang="en-US" altLang="ko-KR" sz="2500"/>
              <a:t>k = 3</a:t>
            </a:r>
            <a:r>
              <a:rPr lang="ko-KR" altLang="en-US" sz="2500"/>
              <a:t>일 때</a:t>
            </a:r>
          </a:p>
          <a:p>
            <a:pPr lvl="0">
              <a:defRPr/>
            </a:pPr>
            <a:r>
              <a:rPr lang="en-US" altLang="ko-KR" sz="2500"/>
              <a:t>dx[3] = 0, dy[3] = -1</a:t>
            </a:r>
            <a:r>
              <a:rPr lang="ko-KR" altLang="en-US" sz="2500"/>
              <a:t> 이므로 </a:t>
            </a:r>
            <a:r>
              <a:rPr lang="en-US" altLang="ko-KR" sz="2500"/>
              <a:t>y</a:t>
            </a:r>
            <a:r>
              <a:rPr lang="ko-KR" altLang="en-US" sz="2500"/>
              <a:t> </a:t>
            </a:r>
            <a:r>
              <a:rPr lang="en-US" altLang="ko-KR" sz="2500"/>
              <a:t>-</a:t>
            </a:r>
            <a:r>
              <a:rPr lang="ko-KR" altLang="en-US" sz="2500"/>
              <a:t> </a:t>
            </a:r>
            <a:r>
              <a:rPr lang="en-US" altLang="ko-KR" sz="2500"/>
              <a:t>1, x</a:t>
            </a:r>
            <a:r>
              <a:rPr lang="ko-KR" altLang="en-US" sz="2500"/>
              <a:t> 를 탐색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56003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4000"/>
              <a:t>유기농 배추 </a:t>
            </a:r>
            <a:r>
              <a:rPr lang="en-US" altLang="ko-KR" sz="4000"/>
              <a:t>-</a:t>
            </a:r>
            <a:r>
              <a:rPr lang="ko-KR" altLang="en-US" sz="4000"/>
              <a:t> </a:t>
            </a:r>
            <a:r>
              <a:rPr lang="en-US" altLang="ko-KR" sz="4000"/>
              <a:t>1012</a:t>
            </a:r>
            <a:endParaRPr lang="ko-KR" altLang="en-US" sz="4000"/>
          </a:p>
        </p:txBody>
      </p:sp>
      <p:sp>
        <p:nvSpPr>
          <p:cNvPr id="4" name="가로 글상자 3"/>
          <p:cNvSpPr txBox="1"/>
          <p:nvPr/>
        </p:nvSpPr>
        <p:spPr>
          <a:xfrm>
            <a:off x="1073468" y="2504381"/>
            <a:ext cx="10045064" cy="160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  <a:hlinkClick r:id="rId2"/>
              </a:rPr>
              <a:t>https://www.acmicpc.net/problem/1012</a:t>
            </a:r>
            <a:endParaRPr kumimoji="0" lang="en-US" altLang="ko-KR" sz="25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맑은 고딕"/>
              <a:cs typeface="Microsoft GothicNeo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25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맑은 고딕"/>
              <a:cs typeface="Microsoft GothicNeo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25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맑은 고딕"/>
              <a:cs typeface="Microsoft GothicNeo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맑은 고딕"/>
              </a:rPr>
              <a:t>문제에서 요구하는 것 </a:t>
            </a: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: 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그래프의 연결요소가 몇 개인가</a:t>
            </a: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356" y="602136"/>
            <a:ext cx="10569288" cy="5653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58773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ko-KR" altLang="en-US"/>
              <a:t>크기가 </a:t>
            </a:r>
            <a:r>
              <a:rPr lang="en-US" altLang="ko-KR"/>
              <a:t>N</a:t>
            </a:r>
            <a:r>
              <a:rPr lang="ko-KR" altLang="en-US"/>
              <a:t>인 </a:t>
            </a:r>
            <a:r>
              <a:rPr lang="en-US" altLang="ko-KR"/>
              <a:t>1</a:t>
            </a:r>
            <a:r>
              <a:rPr lang="ko-KR" altLang="en-US"/>
              <a:t>차원 </a:t>
            </a:r>
            <a:r>
              <a:rPr lang="en-US" altLang="ko-KR"/>
              <a:t>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8180" y="1859281"/>
            <a:ext cx="3215640" cy="80924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sz="3000"/>
              <a:t>vector &lt;int&gt; v(N)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032000" y="3985022"/>
          <a:ext cx="8128000" cy="11709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7094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자유형 6"/>
          <p:cNvSpPr/>
          <p:nvPr/>
        </p:nvSpPr>
        <p:spPr>
          <a:xfrm>
            <a:off x="2042737" y="3429000"/>
            <a:ext cx="8053592" cy="342880"/>
          </a:xfrm>
          <a:custGeom>
            <a:avLst/>
            <a:gdLst>
              <a:gd name="connsiteX0" fmla="*/ -4387 w 8053592"/>
              <a:gd name="connsiteY0" fmla="*/ 304561 h 342880"/>
              <a:gd name="connsiteX1" fmla="*/ 4087552 w 8053592"/>
              <a:gd name="connsiteY1" fmla="*/ -238 h 342880"/>
              <a:gd name="connsiteX2" fmla="*/ 8057572 w 8053592"/>
              <a:gd name="connsiteY2" fmla="*/ 342661 h 34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53592" h="342880">
                <a:moveTo>
                  <a:pt x="-4387" y="304561"/>
                </a:moveTo>
                <a:cubicBezTo>
                  <a:pt x="677602" y="253761"/>
                  <a:pt x="2743892" y="-6588"/>
                  <a:pt x="4087552" y="-238"/>
                </a:cubicBezTo>
                <a:cubicBezTo>
                  <a:pt x="5431212" y="6111"/>
                  <a:pt x="7395902" y="285511"/>
                  <a:pt x="8057572" y="342661"/>
                </a:cubicBezTo>
              </a:path>
            </a:pathLst>
          </a:cu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5875972" y="2857499"/>
            <a:ext cx="440056" cy="472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/>
              <a:t>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212" y="1596159"/>
            <a:ext cx="10893576" cy="3665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67334"/>
            <a:ext cx="10058400" cy="1371600"/>
          </a:xfrm>
        </p:spPr>
        <p:txBody>
          <a:bodyPr/>
          <a:lstStyle/>
          <a:p>
            <a:pPr lvl="0" algn="ctr">
              <a:defRPr/>
            </a:pPr>
            <a:r>
              <a:rPr lang="ko-KR" altLang="en-US"/>
              <a:t>크기가 </a:t>
            </a:r>
            <a:r>
              <a:rPr lang="en-US" altLang="ko-KR"/>
              <a:t>N * M</a:t>
            </a:r>
            <a:r>
              <a:rPr lang="ko-KR" altLang="en-US"/>
              <a:t>인</a:t>
            </a:r>
            <a:r>
              <a:rPr lang="en-US" altLang="ko-KR"/>
              <a:t> 2</a:t>
            </a:r>
            <a:r>
              <a:rPr lang="ko-KR" altLang="en-US"/>
              <a:t>차원 </a:t>
            </a:r>
            <a:r>
              <a:rPr lang="en-US" altLang="ko-KR"/>
              <a:t>vector</a:t>
            </a:r>
            <a:r>
              <a:rPr lang="ko-KR" altLang="en-US"/>
              <a:t>는</a:t>
            </a:r>
            <a:r>
              <a:rPr lang="en-US" altLang="ko-KR"/>
              <a:t>?</a:t>
            </a:r>
          </a:p>
        </p:txBody>
      </p:sp>
      <p:sp>
        <p:nvSpPr>
          <p:cNvPr id="11" name="자유형 10"/>
          <p:cNvSpPr/>
          <p:nvPr/>
        </p:nvSpPr>
        <p:spPr>
          <a:xfrm>
            <a:off x="1253603" y="2700620"/>
            <a:ext cx="472186" cy="3514519"/>
          </a:xfrm>
          <a:custGeom>
            <a:avLst/>
            <a:gdLst>
              <a:gd name="connsiteX0" fmla="*/ 655206 w 655066"/>
              <a:gd name="connsiteY0" fmla="*/ -3140 h 3514519"/>
              <a:gd name="connsiteX1" fmla="*/ -113 w 655066"/>
              <a:gd name="connsiteY1" fmla="*/ 1688499 h 3514519"/>
              <a:gd name="connsiteX2" fmla="*/ 579006 w 655066"/>
              <a:gd name="connsiteY2" fmla="*/ 3517299 h 351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066" h="3514519">
                <a:moveTo>
                  <a:pt x="655206" y="-3140"/>
                </a:moveTo>
                <a:cubicBezTo>
                  <a:pt x="545986" y="278799"/>
                  <a:pt x="12586" y="1101759"/>
                  <a:pt x="-113" y="1688499"/>
                </a:cubicBezTo>
                <a:cubicBezTo>
                  <a:pt x="-12813" y="2275239"/>
                  <a:pt x="482486" y="3212499"/>
                  <a:pt x="579006" y="3517299"/>
                </a:cubicBezTo>
              </a:path>
            </a:pathLst>
          </a:cu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2" name="가로 글상자 11"/>
          <p:cNvSpPr txBox="1"/>
          <p:nvPr/>
        </p:nvSpPr>
        <p:spPr>
          <a:xfrm>
            <a:off x="727710" y="4107179"/>
            <a:ext cx="447675" cy="468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/>
              <a:t>N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948180" y="2669540"/>
          <a:ext cx="8356600" cy="356107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4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221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21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21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21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21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자유형 16"/>
          <p:cNvSpPr/>
          <p:nvPr/>
        </p:nvSpPr>
        <p:spPr>
          <a:xfrm>
            <a:off x="1970086" y="2225159"/>
            <a:ext cx="8251826" cy="297480"/>
          </a:xfrm>
          <a:custGeom>
            <a:avLst/>
            <a:gdLst>
              <a:gd name="connsiteX0" fmla="*/ -4389 w 8251826"/>
              <a:gd name="connsiteY0" fmla="*/ 594241 h 594661"/>
              <a:gd name="connsiteX1" fmla="*/ 4163750 w 8251826"/>
              <a:gd name="connsiteY1" fmla="*/ -118 h 594661"/>
              <a:gd name="connsiteX2" fmla="*/ 8255691 w 8251826"/>
              <a:gd name="connsiteY2" fmla="*/ 556141 h 59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1826" h="594661">
                <a:moveTo>
                  <a:pt x="-4389" y="594241"/>
                </a:moveTo>
                <a:cubicBezTo>
                  <a:pt x="690300" y="495180"/>
                  <a:pt x="2787070" y="6231"/>
                  <a:pt x="4163750" y="-118"/>
                </a:cubicBezTo>
                <a:cubicBezTo>
                  <a:pt x="5540430" y="-6468"/>
                  <a:pt x="7573701" y="463431"/>
                  <a:pt x="8255691" y="556141"/>
                </a:cubicBezTo>
              </a:path>
            </a:pathLst>
          </a:cu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9" name="가로 글상자 18"/>
          <p:cNvSpPr txBox="1"/>
          <p:nvPr/>
        </p:nvSpPr>
        <p:spPr>
          <a:xfrm>
            <a:off x="5872163" y="1645918"/>
            <a:ext cx="486727" cy="468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가로 글상자 4"/>
          <p:cNvSpPr txBox="1"/>
          <p:nvPr/>
        </p:nvSpPr>
        <p:spPr>
          <a:xfrm>
            <a:off x="1042284" y="3155156"/>
            <a:ext cx="6261736" cy="547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3000"/>
              <a:t>2. vector&lt;vector&lt;int&gt;&gt; node(N, M)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1179446" y="3641883"/>
            <a:ext cx="8837298" cy="546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-&gt; error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047047" y="1427320"/>
            <a:ext cx="6261735" cy="546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1. vector&lt;int&gt; node(N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 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* M)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1108007" y="1975958"/>
            <a:ext cx="10208898" cy="1002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-&gt; 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크기가 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N * M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인 </a:t>
            </a: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를 만들 수는 있지만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    node[n][m] </a:t>
            </a: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처럼 사용불가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1034664" y="4442937"/>
            <a:ext cx="89240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3. vector&lt;vector&lt;int&gt;&gt; node(N,</a:t>
            </a:r>
            <a:r>
              <a:rPr kumimoji="0" lang="en-US" altLang="ko-KR" sz="3000" b="0" i="0" u="none" strike="noStrike" kern="1200" cap="none" spc="0" normalizeH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 </a:t>
            </a: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vector&lt;int&gt;(M))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1034664" y="5549741"/>
            <a:ext cx="10429878" cy="542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-&gt; 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크기가 </a:t>
            </a: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N * M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인 </a:t>
            </a: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이고</a:t>
            </a: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,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 </a:t>
            </a: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node[n][m]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처럼 사용 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69770" y="510539"/>
            <a:ext cx="8252459" cy="733044"/>
          </a:xfrm>
        </p:spPr>
        <p:txBody>
          <a:bodyPr lIns="109728" tIns="109728" rIns="109728" bIns="91440"/>
          <a:lstStyle/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r>
              <a:rPr kumimoji="0" lang="en-US" altLang="ko-KR" sz="3000" b="0" i="0" u="none" strike="noStrike" kern="1200" cap="none" spc="3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vector&lt;vector&lt;int&gt;&gt; node(5, vector&lt;int&gt;(7))</a:t>
            </a:r>
          </a:p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endParaRPr kumimoji="0" lang="en-US" altLang="ko-KR" sz="3000" b="0" i="0" u="none" strike="noStrike" kern="1200" cap="none" spc="30" normalizeH="0" baseline="0">
              <a:solidFill>
                <a:srgbClr val="000000"/>
              </a:solidFill>
              <a:latin typeface="Microsoft GothicNeo"/>
              <a:ea typeface="맑은 고딕"/>
              <a:cs typeface="Microsoft GothicNeo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248525" y="1982681"/>
          <a:ext cx="1102358" cy="42545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2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09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자유형 6"/>
          <p:cNvSpPr/>
          <p:nvPr/>
        </p:nvSpPr>
        <p:spPr>
          <a:xfrm>
            <a:off x="1592049" y="2104355"/>
            <a:ext cx="533146" cy="4009819"/>
          </a:xfrm>
          <a:custGeom>
            <a:avLst/>
            <a:gdLst>
              <a:gd name="connsiteX0" fmla="*/ 655206 w 655066"/>
              <a:gd name="connsiteY0" fmla="*/ -3140 h 3514519"/>
              <a:gd name="connsiteX1" fmla="*/ -113 w 655066"/>
              <a:gd name="connsiteY1" fmla="*/ 1688499 h 3514519"/>
              <a:gd name="connsiteX2" fmla="*/ 579006 w 655066"/>
              <a:gd name="connsiteY2" fmla="*/ 3517299 h 351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066" h="3514519">
                <a:moveTo>
                  <a:pt x="655206" y="-3140"/>
                </a:moveTo>
                <a:cubicBezTo>
                  <a:pt x="545986" y="278799"/>
                  <a:pt x="12586" y="1101759"/>
                  <a:pt x="-113" y="1688499"/>
                </a:cubicBezTo>
                <a:cubicBezTo>
                  <a:pt x="-12813" y="2275239"/>
                  <a:pt x="482486" y="3212499"/>
                  <a:pt x="579006" y="3517299"/>
                </a:cubicBezTo>
              </a:path>
            </a:pathLst>
          </a:custGeom>
          <a:noFill/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Microsoft GothicNeo"/>
              <a:ea typeface="맑은 고딕"/>
              <a:cs typeface="Microsoft GothicNeo"/>
            </a:endParaRPr>
          </a:p>
        </p:txBody>
      </p:sp>
      <p:sp>
        <p:nvSpPr>
          <p:cNvPr id="8" name="가로 글상자 7"/>
          <p:cNvSpPr txBox="1"/>
          <p:nvPr/>
        </p:nvSpPr>
        <p:spPr>
          <a:xfrm>
            <a:off x="1111875" y="3815713"/>
            <a:ext cx="401955" cy="468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3451215" y="3145154"/>
            <a:ext cx="255270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2256145" y="1975061"/>
          <a:ext cx="7731759" cy="85851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4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58519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  <a:defRPr/>
                      </a:pPr>
                      <a:endParaRPr kumimoji="0" lang="en-US" altLang="ko-KR" sz="1800" b="1" i="0" u="none" strike="noStrike" kern="1200" cap="none" normalizeH="0" baseline="0">
                        <a:solidFill>
                          <a:srgbClr val="FFFFFF"/>
                        </a:solidFill>
                        <a:latin typeface="Microsoft GothicNeo"/>
                        <a:ea typeface="맑은 고딕"/>
                        <a:cs typeface="Microsoft GothicNeo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  <a:defRPr/>
                      </a:pPr>
                      <a:endParaRPr kumimoji="0" lang="en-US" altLang="ko-KR" sz="1800" b="1" i="0" u="none" strike="noStrike" kern="1200" cap="none" normalizeH="0" baseline="0">
                        <a:solidFill>
                          <a:srgbClr val="FFFFFF"/>
                        </a:solidFill>
                        <a:latin typeface="Microsoft GothicNeo"/>
                        <a:ea typeface="맑은 고딕"/>
                        <a:cs typeface="Microsoft GothicNeo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  <a:defRPr/>
                      </a:pPr>
                      <a:endParaRPr kumimoji="0" lang="en-US" altLang="ko-KR" sz="1800" b="1" i="0" u="none" strike="noStrike" kern="1200" cap="none" normalizeH="0" baseline="0">
                        <a:solidFill>
                          <a:srgbClr val="FFFFFF"/>
                        </a:solidFill>
                        <a:latin typeface="Microsoft GothicNeo"/>
                        <a:ea typeface="맑은 고딕"/>
                        <a:cs typeface="Microsoft GothicNeo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  <a:defRPr/>
                      </a:pPr>
                      <a:endParaRPr kumimoji="0" lang="en-US" altLang="ko-KR" sz="1800" b="1" i="0" u="none" strike="noStrike" kern="1200" cap="none" normalizeH="0" baseline="0">
                        <a:solidFill>
                          <a:srgbClr val="FFFFFF"/>
                        </a:solidFill>
                        <a:latin typeface="Microsoft GothicNeo"/>
                        <a:ea typeface="맑은 고딕"/>
                        <a:cs typeface="Microsoft GothicNeo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  <a:defRPr/>
                      </a:pPr>
                      <a:endParaRPr kumimoji="0" lang="en-US" altLang="ko-KR" sz="1800" b="1" i="0" u="none" strike="noStrike" kern="1200" cap="none" normalizeH="0" baseline="0">
                        <a:solidFill>
                          <a:srgbClr val="FFFFFF"/>
                        </a:solidFill>
                        <a:latin typeface="Microsoft GothicNeo"/>
                        <a:ea typeface="맑은 고딕"/>
                        <a:cs typeface="Microsoft GothicNeo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  <a:defRPr/>
                      </a:pPr>
                      <a:endParaRPr kumimoji="0" lang="en-US" altLang="ko-KR" sz="1800" b="1" i="0" u="none" strike="noStrike" kern="1200" cap="none" normalizeH="0" baseline="0">
                        <a:solidFill>
                          <a:srgbClr val="FFFFFF"/>
                        </a:solidFill>
                        <a:latin typeface="Microsoft GothicNeo"/>
                        <a:ea typeface="맑은 고딕"/>
                        <a:cs typeface="Microsoft GothicNeo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  <a:defRPr/>
                      </a:pPr>
                      <a:endParaRPr kumimoji="0" lang="en-US" altLang="ko-KR" sz="1800" b="1" i="0" u="none" strike="noStrike" kern="1200" cap="none" normalizeH="0" baseline="0">
                        <a:solidFill>
                          <a:srgbClr val="FFFFFF"/>
                        </a:solidFill>
                        <a:latin typeface="Microsoft GothicNeo"/>
                        <a:ea typeface="맑은 고딕"/>
                        <a:cs typeface="Microsoft GothicNeo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자유형 18"/>
          <p:cNvSpPr/>
          <p:nvPr/>
        </p:nvSpPr>
        <p:spPr>
          <a:xfrm>
            <a:off x="2274897" y="1671010"/>
            <a:ext cx="7642205" cy="209692"/>
          </a:xfrm>
          <a:custGeom>
            <a:avLst/>
            <a:gdLst>
              <a:gd name="connsiteX0" fmla="*/ -4782 w 7717521"/>
              <a:gd name="connsiteY0" fmla="*/ 182642 h 205970"/>
              <a:gd name="connsiteX1" fmla="*/ 3904277 w 7717521"/>
              <a:gd name="connsiteY1" fmla="*/ -238 h 205970"/>
              <a:gd name="connsiteX2" fmla="*/ 7721899 w 7717521"/>
              <a:gd name="connsiteY2" fmla="*/ 205502 h 20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17521" h="205970">
                <a:moveTo>
                  <a:pt x="-4782" y="182642"/>
                </a:moveTo>
                <a:cubicBezTo>
                  <a:pt x="646727" y="152161"/>
                  <a:pt x="2616497" y="-4048"/>
                  <a:pt x="3904277" y="-238"/>
                </a:cubicBezTo>
                <a:cubicBezTo>
                  <a:pt x="5192057" y="3571"/>
                  <a:pt x="7085628" y="171211"/>
                  <a:pt x="7721899" y="205502"/>
                </a:cubicBezTo>
              </a:path>
            </a:pathLst>
          </a:custGeom>
          <a:noFill/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Microsoft GothicNeo"/>
              <a:ea typeface="맑은 고딕"/>
              <a:cs typeface="Microsoft GothicNeo"/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5923010" y="1164478"/>
            <a:ext cx="398032" cy="489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7</a:t>
            </a:r>
          </a:p>
        </p:txBody>
      </p:sp>
      <p:sp>
        <p:nvSpPr>
          <p:cNvPr id="21" name="가로 글상자 20"/>
          <p:cNvSpPr txBox="1"/>
          <p:nvPr/>
        </p:nvSpPr>
        <p:spPr>
          <a:xfrm>
            <a:off x="6096000" y="3169919"/>
            <a:ext cx="300990" cy="1990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/>
              <a:t>.</a:t>
            </a:r>
          </a:p>
          <a:p>
            <a:pPr lvl="0">
              <a:defRPr/>
            </a:pPr>
            <a:r>
              <a:rPr lang="en-US" altLang="ko-KR" sz="2500"/>
              <a:t>.</a:t>
            </a:r>
          </a:p>
          <a:p>
            <a:pPr lvl="0">
              <a:defRPr/>
            </a:pPr>
            <a:r>
              <a:rPr lang="en-US" altLang="ko-KR" sz="2500"/>
              <a:t>.</a:t>
            </a:r>
          </a:p>
          <a:p>
            <a:pPr lvl="0">
              <a:defRPr/>
            </a:pPr>
            <a:r>
              <a:rPr lang="en-US" altLang="ko-KR" sz="2500"/>
              <a:t>.</a:t>
            </a:r>
          </a:p>
          <a:p>
            <a:pPr lvl="0">
              <a:defRPr/>
            </a:pPr>
            <a:r>
              <a:rPr lang="en-US" altLang="ko-KR" sz="25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69770" y="510539"/>
            <a:ext cx="8252459" cy="733044"/>
          </a:xfrm>
        </p:spPr>
        <p:txBody>
          <a:bodyPr lIns="109728" tIns="109728" rIns="109728" bIns="91440"/>
          <a:lstStyle/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r>
              <a:rPr kumimoji="0" lang="en-US" altLang="ko-KR" sz="3000" b="0" i="0" u="none" strike="noStrike" kern="1200" cap="none" spc="3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vector&lt;vector&lt;int&gt;&gt; node(5, vector&lt;int&gt;(7, 1))</a:t>
            </a:r>
          </a:p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endParaRPr kumimoji="0" lang="en-US" altLang="ko-KR" sz="3000" b="0" i="0" u="none" strike="noStrike" kern="1200" cap="none" spc="30" normalizeH="0" baseline="0">
              <a:solidFill>
                <a:srgbClr val="000000"/>
              </a:solidFill>
              <a:latin typeface="Microsoft GothicNeo"/>
              <a:ea typeface="맑은 고딕"/>
              <a:cs typeface="Microsoft GothicNeo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248525" y="1982681"/>
          <a:ext cx="1102358" cy="42545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2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09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자유형 6"/>
          <p:cNvSpPr/>
          <p:nvPr/>
        </p:nvSpPr>
        <p:spPr>
          <a:xfrm>
            <a:off x="1592049" y="2104355"/>
            <a:ext cx="533146" cy="4009819"/>
          </a:xfrm>
          <a:custGeom>
            <a:avLst/>
            <a:gdLst>
              <a:gd name="connsiteX0" fmla="*/ 655206 w 655066"/>
              <a:gd name="connsiteY0" fmla="*/ -3140 h 3514519"/>
              <a:gd name="connsiteX1" fmla="*/ -113 w 655066"/>
              <a:gd name="connsiteY1" fmla="*/ 1688499 h 3514519"/>
              <a:gd name="connsiteX2" fmla="*/ 579006 w 655066"/>
              <a:gd name="connsiteY2" fmla="*/ 3517299 h 351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066" h="3514519">
                <a:moveTo>
                  <a:pt x="655206" y="-3140"/>
                </a:moveTo>
                <a:cubicBezTo>
                  <a:pt x="545986" y="278799"/>
                  <a:pt x="12586" y="1101759"/>
                  <a:pt x="-113" y="1688499"/>
                </a:cubicBezTo>
                <a:cubicBezTo>
                  <a:pt x="-12813" y="2275239"/>
                  <a:pt x="482486" y="3212499"/>
                  <a:pt x="579006" y="3517299"/>
                </a:cubicBezTo>
              </a:path>
            </a:pathLst>
          </a:custGeom>
          <a:noFill/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Microsoft GothicNeo"/>
              <a:ea typeface="맑은 고딕"/>
              <a:cs typeface="Microsoft GothicNeo"/>
            </a:endParaRPr>
          </a:p>
        </p:txBody>
      </p:sp>
      <p:sp>
        <p:nvSpPr>
          <p:cNvPr id="8" name="가로 글상자 7"/>
          <p:cNvSpPr txBox="1"/>
          <p:nvPr/>
        </p:nvSpPr>
        <p:spPr>
          <a:xfrm>
            <a:off x="1111875" y="3815713"/>
            <a:ext cx="401955" cy="468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3451215" y="3145154"/>
            <a:ext cx="255270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2256145" y="1975061"/>
          <a:ext cx="7731759" cy="85851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4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45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58519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  <a:defRPr/>
                      </a:pPr>
                      <a:r>
                        <a:rPr kumimoji="0" lang="en-US" altLang="ko-KR" sz="1800" b="1" i="0" u="none" strike="noStrike" kern="1200" cap="none" normalizeH="0" baseline="0">
                          <a:solidFill>
                            <a:schemeClr val="dk1"/>
                          </a:solidFill>
                          <a:latin typeface="Microsoft GothicNeo"/>
                          <a:ea typeface="맑은 고딕"/>
                          <a:cs typeface="Microsoft GothicNeo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  <a:defRPr/>
                      </a:pPr>
                      <a:r>
                        <a:rPr kumimoji="0" lang="en-US" altLang="ko-KR" sz="1800" b="1" i="0" u="none" strike="noStrike" kern="1200" cap="none" normalizeH="0" baseline="0">
                          <a:solidFill>
                            <a:schemeClr val="dk1"/>
                          </a:solidFill>
                          <a:latin typeface="Microsoft GothicNeo"/>
                          <a:ea typeface="맑은 고딕"/>
                          <a:cs typeface="Microsoft GothicNeo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  <a:defRPr/>
                      </a:pPr>
                      <a:r>
                        <a:rPr kumimoji="0" lang="en-US" altLang="ko-KR" sz="1800" b="1" i="0" u="none" strike="noStrike" kern="1200" cap="none" normalizeH="0" baseline="0">
                          <a:solidFill>
                            <a:schemeClr val="dk1"/>
                          </a:solidFill>
                          <a:latin typeface="Microsoft GothicNeo"/>
                          <a:ea typeface="맑은 고딕"/>
                          <a:cs typeface="Microsoft GothicNeo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  <a:defRPr/>
                      </a:pPr>
                      <a:r>
                        <a:rPr kumimoji="0" lang="en-US" altLang="ko-KR" sz="1800" b="1" i="0" u="none" strike="noStrike" kern="1200" cap="none" normalizeH="0" baseline="0">
                          <a:solidFill>
                            <a:schemeClr val="dk1"/>
                          </a:solidFill>
                          <a:latin typeface="Microsoft GothicNeo"/>
                          <a:ea typeface="맑은 고딕"/>
                          <a:cs typeface="Microsoft GothicNeo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  <a:defRPr/>
                      </a:pPr>
                      <a:r>
                        <a:rPr kumimoji="0" lang="en-US" altLang="ko-KR" sz="1800" b="1" i="0" u="none" strike="noStrike" kern="1200" cap="none" normalizeH="0" baseline="0">
                          <a:solidFill>
                            <a:schemeClr val="dk1"/>
                          </a:solidFill>
                          <a:latin typeface="Microsoft GothicNeo"/>
                          <a:ea typeface="맑은 고딕"/>
                          <a:cs typeface="Microsoft GothicNeo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  <a:defRPr/>
                      </a:pPr>
                      <a:r>
                        <a:rPr kumimoji="0" lang="en-US" altLang="ko-KR" sz="1800" b="1" i="0" u="none" strike="noStrike" kern="1200" cap="none" normalizeH="0" baseline="0">
                          <a:solidFill>
                            <a:schemeClr val="dk1"/>
                          </a:solidFill>
                          <a:latin typeface="Microsoft GothicNeo"/>
                          <a:ea typeface="맑은 고딕"/>
                          <a:cs typeface="Microsoft GothicNeo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  <a:defRPr/>
                      </a:pPr>
                      <a:r>
                        <a:rPr kumimoji="0" lang="en-US" altLang="ko-KR" sz="1800" b="1" i="0" u="none" strike="noStrike" kern="1200" cap="none" normalizeH="0" baseline="0">
                          <a:solidFill>
                            <a:schemeClr val="dk1"/>
                          </a:solidFill>
                          <a:latin typeface="Microsoft GothicNeo"/>
                          <a:ea typeface="맑은 고딕"/>
                          <a:cs typeface="Microsoft GothicNeo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E7D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자유형 18"/>
          <p:cNvSpPr/>
          <p:nvPr/>
        </p:nvSpPr>
        <p:spPr>
          <a:xfrm>
            <a:off x="2274897" y="1671010"/>
            <a:ext cx="7642205" cy="209692"/>
          </a:xfrm>
          <a:custGeom>
            <a:avLst/>
            <a:gdLst>
              <a:gd name="connsiteX0" fmla="*/ -4782 w 7717521"/>
              <a:gd name="connsiteY0" fmla="*/ 182642 h 205970"/>
              <a:gd name="connsiteX1" fmla="*/ 3904277 w 7717521"/>
              <a:gd name="connsiteY1" fmla="*/ -238 h 205970"/>
              <a:gd name="connsiteX2" fmla="*/ 7721899 w 7717521"/>
              <a:gd name="connsiteY2" fmla="*/ 205502 h 20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17521" h="205970">
                <a:moveTo>
                  <a:pt x="-4782" y="182642"/>
                </a:moveTo>
                <a:cubicBezTo>
                  <a:pt x="646727" y="152161"/>
                  <a:pt x="2616497" y="-4048"/>
                  <a:pt x="3904277" y="-238"/>
                </a:cubicBezTo>
                <a:cubicBezTo>
                  <a:pt x="5192057" y="3571"/>
                  <a:pt x="7085628" y="171211"/>
                  <a:pt x="7721899" y="205502"/>
                </a:cubicBezTo>
              </a:path>
            </a:pathLst>
          </a:custGeom>
          <a:noFill/>
          <a:ln w="12700" cap="flat" cmpd="sng" algn="ctr">
            <a:solidFill>
              <a:srgbClr val="21562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Microsoft GothicNeo"/>
              <a:ea typeface="맑은 고딕"/>
              <a:cs typeface="Microsoft GothicNeo"/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5923010" y="1164478"/>
            <a:ext cx="398032" cy="489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7</a:t>
            </a:r>
          </a:p>
        </p:txBody>
      </p:sp>
      <p:sp>
        <p:nvSpPr>
          <p:cNvPr id="21" name="가로 글상자 20"/>
          <p:cNvSpPr txBox="1"/>
          <p:nvPr/>
        </p:nvSpPr>
        <p:spPr>
          <a:xfrm>
            <a:off x="6096000" y="3169919"/>
            <a:ext cx="300990" cy="1990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/>
              <a:t>.</a:t>
            </a:r>
          </a:p>
          <a:p>
            <a:pPr lvl="0">
              <a:defRPr/>
            </a:pPr>
            <a:r>
              <a:rPr lang="en-US" altLang="ko-KR" sz="2500"/>
              <a:t>.</a:t>
            </a:r>
          </a:p>
          <a:p>
            <a:pPr lvl="0">
              <a:defRPr/>
            </a:pPr>
            <a:r>
              <a:rPr lang="en-US" altLang="ko-KR" sz="2500"/>
              <a:t>.</a:t>
            </a:r>
          </a:p>
          <a:p>
            <a:pPr lvl="0">
              <a:defRPr/>
            </a:pPr>
            <a:r>
              <a:rPr lang="en-US" altLang="ko-KR" sz="2500"/>
              <a:t>.</a:t>
            </a:r>
          </a:p>
          <a:p>
            <a:pPr lvl="0">
              <a:defRPr/>
            </a:pPr>
            <a:r>
              <a:rPr lang="en-US" altLang="ko-KR" sz="25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/>
          <p:nvPr/>
        </p:nvSpPr>
        <p:spPr>
          <a:xfrm>
            <a:off x="998220" y="894588"/>
            <a:ext cx="10195560" cy="50688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vector&lt;vector&lt;int&gt;&gt; </a:t>
            </a:r>
            <a:r>
              <a:rPr lang="en-US" altLang="ko-KR" sz="2500" spc="3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(5)</a:t>
            </a:r>
          </a:p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-&gt; 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크기가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5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이고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,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 자료형이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vector&lt;int&gt;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인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를 선언한 것</a:t>
            </a:r>
          </a:p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endParaRPr kumimoji="0" lang="ko-KR" altLang="en-US" sz="2500" b="0" i="0" u="none" strike="noStrike" kern="1200" cap="none" spc="30" normalizeH="0" baseline="0" dirty="0">
              <a:solidFill>
                <a:srgbClr val="000000"/>
              </a:solidFill>
              <a:latin typeface="Microsoft GothicNeo"/>
              <a:ea typeface="맑은 고딕"/>
              <a:cs typeface="Microsoft GothicNeo"/>
            </a:endParaRPr>
          </a:p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v[0] -&gt; 1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개의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          =&gt; 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       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v[0].</a:t>
            </a:r>
            <a:r>
              <a:rPr kumimoji="0" lang="en-US" altLang="ko-KR" sz="2500" b="0" i="0" u="none" strike="noStrike" kern="1200" cap="none" spc="30" normalizeH="0" baseline="0" dirty="0" err="1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push_back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(1);</a:t>
            </a:r>
          </a:p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v[1] -&gt; 1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개의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          =&gt; 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       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v[1].</a:t>
            </a:r>
            <a:r>
              <a:rPr kumimoji="0" lang="en-US" altLang="ko-KR" sz="2500" b="0" i="0" u="none" strike="noStrike" kern="1200" cap="none" spc="30" normalizeH="0" baseline="0" dirty="0" err="1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push_back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(2);</a:t>
            </a:r>
          </a:p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v[2] -&gt; 1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개의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          =&gt; 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       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v[2].</a:t>
            </a:r>
            <a:r>
              <a:rPr kumimoji="0" lang="en-US" altLang="ko-KR" sz="2500" b="0" i="0" u="none" strike="noStrike" kern="1200" cap="none" spc="30" normalizeH="0" baseline="0" dirty="0" err="1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push_back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(3);</a:t>
            </a:r>
          </a:p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v[3] -&gt; 1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개의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          =&gt; 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       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v[3].</a:t>
            </a:r>
            <a:r>
              <a:rPr kumimoji="0" lang="en-US" altLang="ko-KR" sz="2500" b="0" i="0" u="none" strike="noStrike" kern="1200" cap="none" spc="30" normalizeH="0" baseline="0" dirty="0" err="1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push_back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(4);</a:t>
            </a:r>
          </a:p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/>
              <a:buNone/>
              <a:defRPr/>
            </a:pP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v[4] -&gt; 1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개의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vector          =&gt; </a:t>
            </a:r>
            <a:r>
              <a:rPr kumimoji="0" lang="ko-KR" altLang="en-US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        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v[4].</a:t>
            </a:r>
            <a:r>
              <a:rPr kumimoji="0" lang="en-US" altLang="ko-KR" sz="2500" b="0" i="0" u="none" strike="noStrike" kern="1200" cap="none" spc="30" normalizeH="0" baseline="0" dirty="0" err="1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push_back</a:t>
            </a:r>
            <a:r>
              <a:rPr kumimoji="0" lang="en-US" altLang="ko-KR" sz="2500" b="0" i="0" u="none" strike="noStrike" kern="1200" cap="none" spc="30" normalizeH="0" baseline="0" dirty="0">
                <a:solidFill>
                  <a:srgbClr val="000000"/>
                </a:solidFill>
                <a:latin typeface="Microsoft GothicNeo"/>
                <a:ea typeface="맑은 고딕"/>
                <a:cs typeface="Microsoft GothicNeo"/>
              </a:rPr>
              <a:t>(5);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Savon">
      <a:majorFont>
        <a:latin typeface="Microsoft GothicNeo" panose="02020404030301010803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icrosoft GothicNeo" panose="02020404030301010803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825</Words>
  <Application>Microsoft Office PowerPoint</Application>
  <PresentationFormat>와이드스크린</PresentationFormat>
  <Paragraphs>174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Microsoft GothicNeo</vt:lpstr>
      <vt:lpstr>Garamond</vt:lpstr>
      <vt:lpstr>SavonVTI</vt:lpstr>
      <vt:lpstr>그래프 (BFS, DFS, Flood Fill)</vt:lpstr>
      <vt:lpstr>그래프를 만드는 법 – 인접 행렬</vt:lpstr>
      <vt:lpstr>그래프를 만드는 법 – 인접 리스트</vt:lpstr>
      <vt:lpstr>크기가 N인 1차원 vector</vt:lpstr>
      <vt:lpstr>크기가 N * M인 2차원 vector는?</vt:lpstr>
      <vt:lpstr>PowerPoint 프레젠테이션</vt:lpstr>
      <vt:lpstr>PowerPoint 프레젠테이션</vt:lpstr>
      <vt:lpstr>PowerPoint 프레젠테이션</vt:lpstr>
      <vt:lpstr>PowerPoint 프레젠테이션</vt:lpstr>
      <vt:lpstr>C++에서의 인접 리스트 생성</vt:lpstr>
      <vt:lpstr>그래프 생성</vt:lpstr>
      <vt:lpstr>정점 출력</vt:lpstr>
      <vt:lpstr>PowerPoint 프레젠테이션</vt:lpstr>
      <vt:lpstr>DFS와 BFS</vt:lpstr>
      <vt:lpstr>DFS (Depth First Search)</vt:lpstr>
      <vt:lpstr>PowerPoint 프레젠테이션</vt:lpstr>
      <vt:lpstr>PowerPoint 프레젠테이션</vt:lpstr>
      <vt:lpstr>PowerPoint 프레젠테이션</vt:lpstr>
      <vt:lpstr>BFS (Breadth First Search)</vt:lpstr>
      <vt:lpstr>PowerPoint 프레젠테이션</vt:lpstr>
      <vt:lpstr>PowerPoint 프레젠테이션</vt:lpstr>
      <vt:lpstr>PowerPoint 프레젠테이션</vt:lpstr>
      <vt:lpstr>PowerPoint 프레젠테이션</vt:lpstr>
      <vt:lpstr>바이러스 - 2606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Flood Fill (DFS)</vt:lpstr>
      <vt:lpstr>Flood Fill (BFS)</vt:lpstr>
      <vt:lpstr>Flood Fill (BFS)</vt:lpstr>
      <vt:lpstr>격자에서의 완전탐색</vt:lpstr>
      <vt:lpstr>PowerPoint 프레젠테이션</vt:lpstr>
      <vt:lpstr>dx dy 테크닉</vt:lpstr>
      <vt:lpstr>dx dy 테크닉</vt:lpstr>
      <vt:lpstr>유기농 배추 - 1012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그래프 (BFS, DFS)</dc:title>
  <dc:creator>이민구</dc:creator>
  <cp:lastModifiedBy>Eun Cho</cp:lastModifiedBy>
  <cp:revision>97</cp:revision>
  <dcterms:created xsi:type="dcterms:W3CDTF">2023-04-10T14:36:27Z</dcterms:created>
  <dcterms:modified xsi:type="dcterms:W3CDTF">2024-04-08T09:36:15Z</dcterms:modified>
  <cp:version/>
</cp:coreProperties>
</file>